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9"/>
  </p:notesMasterIdLst>
  <p:sldIdLst>
    <p:sldId id="257" r:id="rId5"/>
    <p:sldId id="459" r:id="rId6"/>
    <p:sldId id="470" r:id="rId7"/>
    <p:sldId id="473" r:id="rId8"/>
    <p:sldId id="283" r:id="rId9"/>
    <p:sldId id="462" r:id="rId10"/>
    <p:sldId id="401" r:id="rId11"/>
    <p:sldId id="497" r:id="rId12"/>
    <p:sldId id="484" r:id="rId13"/>
    <p:sldId id="493" r:id="rId14"/>
    <p:sldId id="485" r:id="rId15"/>
    <p:sldId id="486" r:id="rId16"/>
    <p:sldId id="266" r:id="rId17"/>
    <p:sldId id="258" r:id="rId18"/>
    <p:sldId id="487" r:id="rId19"/>
    <p:sldId id="273" r:id="rId20"/>
    <p:sldId id="488" r:id="rId21"/>
    <p:sldId id="261" r:id="rId22"/>
    <p:sldId id="489" r:id="rId23"/>
    <p:sldId id="262" r:id="rId24"/>
    <p:sldId id="271" r:id="rId25"/>
    <p:sldId id="265" r:id="rId26"/>
    <p:sldId id="272" r:id="rId27"/>
    <p:sldId id="496" r:id="rId28"/>
    <p:sldId id="494" r:id="rId29"/>
    <p:sldId id="491" r:id="rId30"/>
    <p:sldId id="490" r:id="rId31"/>
    <p:sldId id="495" r:id="rId32"/>
    <p:sldId id="492" r:id="rId33"/>
    <p:sldId id="479" r:id="rId34"/>
    <p:sldId id="471" r:id="rId35"/>
    <p:sldId id="474" r:id="rId36"/>
    <p:sldId id="472" r:id="rId37"/>
    <p:sldId id="45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64" d="100"/>
          <a:sy n="64"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accent1_2" csCatId="accent1" phldr="1"/>
      <dgm:spPr/>
      <dgm:t>
        <a:bodyPr/>
        <a:lstStyle/>
        <a:p>
          <a:endParaRPr lang="en-US"/>
        </a:p>
      </dgm:t>
    </dgm:pt>
    <dgm:pt modelId="{4DF8EFA1-93A3-4B17-9334-D045202D11B5}">
      <dgm:prSet/>
      <dgm:spPr/>
      <dgm:t>
        <a:bodyPr/>
        <a:lstStyle/>
        <a:p>
          <a:pPr>
            <a:defRPr b="1"/>
          </a:pPr>
          <a:r>
            <a:rPr lang="en-US" dirty="0" err="1"/>
            <a:t>avr</a:t>
          </a:r>
          <a:r>
            <a:rPr lang="en-US" dirty="0"/>
            <a:t>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r>
            <a:rPr lang="fr-CA" sz="1200" noProof="0" dirty="0"/>
            <a:t>Atelier</a:t>
          </a:r>
          <a:r>
            <a:rPr lang="fr-CA" sz="1200" dirty="0"/>
            <a:t> de réflexion</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dirty="0" err="1"/>
            <a:t>mai</a:t>
          </a:r>
          <a:r>
            <a:rPr lang="en-US" dirty="0"/>
            <a:t>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r>
            <a:rPr lang="fr-FR" sz="1200" dirty="0"/>
            <a:t>Séance d’idéation, suivie de </a:t>
          </a:r>
          <a:r>
            <a:rPr lang="fr-FR" sz="1200" dirty="0" err="1"/>
            <a:t>microlaboratoires</a:t>
          </a:r>
          <a:r>
            <a:rPr lang="fr-FR" sz="1200" dirty="0"/>
            <a:t> locaux</a:t>
          </a:r>
          <a:endParaRPr lang="en-US" sz="1200" dirty="0"/>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dirty="0" err="1"/>
            <a:t>juin</a:t>
          </a:r>
          <a:r>
            <a:rPr lang="en-US" dirty="0"/>
            <a:t>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r>
            <a:rPr lang="fr-FR" sz="1200" dirty="0"/>
            <a:t>Retour sur la session d'idéation, confirmation de l’approche de prototypage</a:t>
          </a:r>
          <a:endParaRPr lang="en-US" sz="1200" dirty="0"/>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dirty="0" err="1"/>
            <a:t>sépt</a:t>
          </a:r>
          <a:r>
            <a:rPr lang="en-US" dirty="0"/>
            <a:t>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r>
            <a:rPr lang="fr-CA" sz="1200" dirty="0"/>
            <a:t>Pr</a:t>
          </a:r>
          <a:r>
            <a:rPr lang="fr-CA" sz="1200" noProof="0" dirty="0" err="1"/>
            <a:t>ésentation</a:t>
          </a:r>
          <a:r>
            <a:rPr lang="fr-CA" sz="1200" dirty="0"/>
            <a:t> et démonstration du prototype</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dirty="0" err="1"/>
            <a:t>nov</a:t>
          </a:r>
          <a:r>
            <a:rPr lang="en-US" dirty="0"/>
            <a:t>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r>
            <a:rPr lang="fr-FR" sz="1200" dirty="0"/>
            <a:t>Retour sur les activités avec le prototype</a:t>
          </a:r>
          <a:endParaRPr lang="en-US" sz="1200" dirty="0"/>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dirty="0" err="1"/>
            <a:t>déc</a:t>
          </a:r>
          <a:r>
            <a:rPr lang="en-US" dirty="0"/>
            <a:t>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r>
            <a:rPr lang="en-US" sz="1200" dirty="0"/>
            <a:t>À confirmer</a:t>
          </a: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dirty="0" err="1"/>
            <a:t>fév</a:t>
          </a:r>
          <a:r>
            <a:rPr lang="en-US" dirty="0"/>
            <a:t>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r>
            <a:rPr lang="en-CA" sz="1200" dirty="0"/>
            <a:t>Table ronde sur les </a:t>
          </a:r>
          <a:r>
            <a:rPr lang="en-CA" sz="1200" dirty="0" err="1"/>
            <a:t>leçons</a:t>
          </a:r>
          <a:r>
            <a:rPr lang="en-CA" sz="1200" dirty="0"/>
            <a:t> apprises </a:t>
          </a:r>
          <a:r>
            <a:rPr lang="en-US" sz="1200" dirty="0"/>
            <a:t>et la </a:t>
          </a:r>
          <a:r>
            <a:rPr lang="en-US" sz="1200" dirty="0" err="1"/>
            <a:t>feuille</a:t>
          </a:r>
          <a:r>
            <a:rPr lang="en-US" sz="1200" dirty="0"/>
            <a:t> de route</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dirty="0"/>
            <a:t>mars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BE34B92E-1B05-4D7F-91D7-C2BD92046747}">
      <dgm:prSet custT="1"/>
      <dgm:spPr/>
      <dgm:t>
        <a:bodyPr/>
        <a:lstStyle/>
        <a:p>
          <a:r>
            <a:rPr lang="en-US" sz="1200" dirty="0"/>
            <a:t>Partage des </a:t>
          </a:r>
          <a:r>
            <a:rPr lang="en-US" sz="1200" dirty="0" err="1"/>
            <a:t>résultats</a:t>
          </a:r>
          <a:r>
            <a:rPr lang="en-US" sz="1200" dirty="0"/>
            <a:t> du </a:t>
          </a:r>
          <a:r>
            <a:rPr lang="en-US" sz="1200" dirty="0" err="1"/>
            <a:t>projet</a:t>
          </a:r>
          <a:r>
            <a:rPr lang="en-US" sz="1200" dirty="0"/>
            <a:t> et transition </a:t>
          </a:r>
          <a:r>
            <a:rPr lang="en-US" sz="1200" dirty="0" err="1"/>
            <a:t>vers</a:t>
          </a:r>
          <a:r>
            <a:rPr lang="en-US" sz="1200" dirty="0"/>
            <a:t> la mise </a:t>
          </a:r>
          <a:r>
            <a:rPr lang="en-US" sz="1200" dirty="0" err="1"/>
            <a:t>en</a:t>
          </a:r>
          <a:r>
            <a:rPr lang="en-US" sz="1200" dirty="0"/>
            <a:t> </a:t>
          </a:r>
          <a:r>
            <a:rPr lang="en-CA" sz="1200" b="0" i="0" dirty="0" err="1"/>
            <a:t>œuvre</a:t>
          </a:r>
          <a:endParaRPr lang="en-US" sz="1200" dirty="0"/>
        </a:p>
      </dgm:t>
    </dgm:pt>
    <dgm:pt modelId="{D109B58B-16D5-4FD0-B4E8-BD847A4B4838}" type="parTrans" cxnId="{39CFBE8F-89AB-4CDA-83BC-02AE62DE12A1}">
      <dgm:prSet/>
      <dgm:spPr/>
      <dgm:t>
        <a:bodyPr/>
        <a:lstStyle/>
        <a:p>
          <a:endParaRPr lang="en-US"/>
        </a:p>
      </dgm:t>
    </dgm:pt>
    <dgm:pt modelId="{44870DCE-7135-4FF0-9E8E-6A6EC17C9008}" type="sib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dgm:pt>
    <dgm:pt modelId="{A4D7B042-FE3A-44EA-AA86-8B445EFE6BB7}" type="pres">
      <dgm:prSet presAssocID="{0D477522-B991-468F-ABD6-43F2F11C4CE5}" presName="nodes" presStyleCnt="0">
        <dgm:presLayoutVars>
          <dgm:chMax/>
          <dgm:chPref/>
          <dgm:animLvl val="lvl"/>
        </dgm:presLayoutVars>
      </dgm:prSet>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0" presStyleCnt="8">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0" presStyleCnt="8"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0"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9D7B2309-9222-4649-97EA-218A4026EA67}" type="pres">
      <dgm:prSet presAssocID="{4DF8EFA1-93A3-4B17-9334-D045202D11B5}" presName="ConnectorPoint" presStyleLbl="fgAcc1" presStyleIdx="0" presStyleCnt="8"/>
      <dgm:spPr>
        <a:solidFill>
          <a:schemeClr val="lt1">
            <a:alpha val="90000"/>
            <a:hueOff val="0"/>
            <a:satOff val="0"/>
            <a:lumOff val="0"/>
            <a:alphaOff val="0"/>
          </a:schemeClr>
        </a:solidFill>
        <a:ln w="12700" cap="flat" cmpd="sng" algn="ctr">
          <a:noFill/>
          <a:prstDash val="solid"/>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1" presStyleCnt="8">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1" presStyleCnt="8" custScaleX="133404"/>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1"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21BC10D3-F176-4EBD-B7A5-44F9E1787A75}" type="pres">
      <dgm:prSet presAssocID="{DDB7207A-DAC8-45DF-B94C-0AB54F56845E}" presName="ConnectorPoint" presStyleLbl="fgAcc1" presStyleIdx="1" presStyleCnt="8"/>
      <dgm:spPr>
        <a:solidFill>
          <a:schemeClr val="lt1">
            <a:alpha val="90000"/>
            <a:hueOff val="0"/>
            <a:satOff val="0"/>
            <a:lumOff val="0"/>
            <a:alphaOff val="0"/>
          </a:schemeClr>
        </a:solidFill>
        <a:ln w="12700" cap="flat" cmpd="sng" algn="ctr">
          <a:noFill/>
          <a:prstDash val="solid"/>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2" presStyleCnt="8">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2" presStyleCnt="8"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2"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624AFBA9-C822-41FA-AC38-0E42AAD4DC03}" type="pres">
      <dgm:prSet presAssocID="{A513A213-52C8-4887-8145-1661BD448D1C}" presName="ConnectorPoint" presStyleLbl="fgAcc1" presStyleIdx="2" presStyleCnt="8"/>
      <dgm:spPr>
        <a:solidFill>
          <a:schemeClr val="lt1">
            <a:alpha val="90000"/>
            <a:hueOff val="0"/>
            <a:satOff val="0"/>
            <a:lumOff val="0"/>
            <a:alphaOff val="0"/>
          </a:schemeClr>
        </a:solidFill>
        <a:ln w="12700" cap="flat" cmpd="sng" algn="ctr">
          <a:noFill/>
          <a:prstDash val="solid"/>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3" presStyleCnt="8">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3" presStyleCnt="8"/>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3"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A03AA66-452C-4AEB-953A-80D68FA28048}" type="pres">
      <dgm:prSet presAssocID="{71D8B147-8718-4CB5-A78D-09ADFDB46993}" presName="ConnectorPoint" presStyleLbl="fgAcc1" presStyleIdx="3" presStyleCnt="8"/>
      <dgm:spPr>
        <a:solidFill>
          <a:schemeClr val="lt1">
            <a:alpha val="90000"/>
            <a:hueOff val="0"/>
            <a:satOff val="0"/>
            <a:lumOff val="0"/>
            <a:alphaOff val="0"/>
          </a:schemeClr>
        </a:solidFill>
        <a:ln w="12700" cap="flat" cmpd="sng" algn="ctr">
          <a:noFill/>
          <a:prstDash val="solid"/>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4" presStyleCnt="8">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4" presStyleCnt="8"/>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4"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55351E2F-7DA5-47EE-A869-329E3C5FD2D1}" type="pres">
      <dgm:prSet presAssocID="{68259E07-DBA5-45D6-8945-17EFBCB44ECC}" presName="ConnectorPoint" presStyleLbl="fgAcc1" presStyleIdx="4" presStyleCnt="8"/>
      <dgm:spPr>
        <a:solidFill>
          <a:schemeClr val="lt1">
            <a:alpha val="90000"/>
            <a:hueOff val="0"/>
            <a:satOff val="0"/>
            <a:lumOff val="0"/>
            <a:alphaOff val="0"/>
          </a:schemeClr>
        </a:solidFill>
        <a:ln w="12700" cap="flat" cmpd="sng" algn="ctr">
          <a:noFill/>
          <a:prstDash val="solid"/>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5" presStyleCnt="8">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5" presStyleCnt="8"/>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5"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DF5D5A1-A519-43BC-A60B-A58AAB9650E5}" type="pres">
      <dgm:prSet presAssocID="{90C9FAC3-5AF6-4D4A-9E1D-A8DA23C07F11}" presName="ConnectorPoint" presStyleLbl="fgAcc1" presStyleIdx="5" presStyleCnt="8"/>
      <dgm:spPr>
        <a:solidFill>
          <a:schemeClr val="lt1">
            <a:alpha val="90000"/>
            <a:hueOff val="0"/>
            <a:satOff val="0"/>
            <a:lumOff val="0"/>
            <a:alphaOff val="0"/>
          </a:schemeClr>
        </a:solidFill>
        <a:ln w="12700" cap="flat" cmpd="sng" algn="ctr">
          <a:noFill/>
          <a:prstDash val="solid"/>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6" presStyleCnt="8">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6" presStyleCnt="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6"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18E8571F-74A8-4454-9945-F19EE723D5ED}" type="pres">
      <dgm:prSet presAssocID="{04EC6032-40D0-4DF9-8FCB-8AED999552CF}" presName="ConnectorPoint" presStyleLbl="fgAcc1" presStyleIdx="6" presStyleCnt="8"/>
      <dgm:spPr>
        <a:solidFill>
          <a:schemeClr val="lt1">
            <a:alpha val="90000"/>
            <a:hueOff val="0"/>
            <a:satOff val="0"/>
            <a:lumOff val="0"/>
            <a:alphaOff val="0"/>
          </a:schemeClr>
        </a:solidFill>
        <a:ln w="12700" cap="flat" cmpd="sng" algn="ctr">
          <a:noFill/>
          <a:prstDash val="solid"/>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7" presStyleCnt="8">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7" presStyleCnt="8"/>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7"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E8CC26E-51AD-457D-909E-5AF6F6EC8A12}" type="pres">
      <dgm:prSet presAssocID="{649AD015-E671-440A-8915-73AD27DC359A}" presName="ConnectorPoint" presStyleLbl="fgAcc1" presStyleIdx="7" presStyleCnt="8"/>
      <dgm:spPr>
        <a:solidFill>
          <a:schemeClr val="lt1">
            <a:alpha val="90000"/>
            <a:hueOff val="0"/>
            <a:satOff val="0"/>
            <a:lumOff val="0"/>
            <a:alphaOff val="0"/>
          </a:schemeClr>
        </a:solidFill>
        <a:ln w="12700" cap="flat" cmpd="sng" algn="ctr">
          <a:noFill/>
          <a:prstDash val="solid"/>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56D7CF26-6F27-4C05-B9FA-0AD6581B9CD1}" srcId="{0D477522-B991-468F-ABD6-43F2F11C4CE5}" destId="{649AD015-E671-440A-8915-73AD27DC359A}" srcOrd="7"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0"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5"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4" destOrd="0" parTransId="{85681941-6FC5-4303-A965-AB002502BC74}" sibTransId="{EEAA37B2-6376-4AED-8255-53799530DAEC}"/>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2" destOrd="0" parTransId="{C617E02D-E539-4E1C-832C-C8F444A14305}" sibTransId="{4E13D1FD-502E-41D3-BA43-1808F261ACC8}"/>
    <dgm:cxn modelId="{69B15DA2-4135-4517-829E-8C17846CADA3}" srcId="{0D477522-B991-468F-ABD6-43F2F11C4CE5}" destId="{71D8B147-8718-4CB5-A78D-09ADFDB46993}" srcOrd="3"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6" destOrd="0" parTransId="{EBCE3D24-3CA8-4825-A041-3778BE0DF12D}" sibTransId="{4C24BB0C-15DA-45A0-95E5-6F69A9D22F54}"/>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1"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B41EC023-7774-4F84-B72C-9DA1A5BE7FAC}" type="presParOf" srcId="{A4D7B042-FE3A-44EA-AA86-8B445EFE6BB7}" destId="{199E644C-36E3-42FD-8391-4953A007CFB5}" srcOrd="0"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1" destOrd="0" presId="urn:microsoft.com/office/officeart/2017/3/layout/HorizontalPathTimeline"/>
    <dgm:cxn modelId="{F51054A6-B4D4-4701-ACC6-F45AAD7AA93A}" type="presParOf" srcId="{A4D7B042-FE3A-44EA-AA86-8B445EFE6BB7}" destId="{EB26E0B9-E429-432C-BEBA-FA66530A1C56}" srcOrd="2"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3" destOrd="0" presId="urn:microsoft.com/office/officeart/2017/3/layout/HorizontalPathTimeline"/>
    <dgm:cxn modelId="{BF518BF0-AB3A-41B3-BA86-5D8307352D25}" type="presParOf" srcId="{A4D7B042-FE3A-44EA-AA86-8B445EFE6BB7}" destId="{E0434B4C-18E3-4B50-9909-EFE47E4F7847}" srcOrd="4"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5" destOrd="0" presId="urn:microsoft.com/office/officeart/2017/3/layout/HorizontalPathTimeline"/>
    <dgm:cxn modelId="{DE35B8A3-3DBD-47F1-8933-693C68875821}" type="presParOf" srcId="{A4D7B042-FE3A-44EA-AA86-8B445EFE6BB7}" destId="{2983A09B-BB8C-4FC3-9BD0-1BBAF0448B24}" srcOrd="6"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7" destOrd="0" presId="urn:microsoft.com/office/officeart/2017/3/layout/HorizontalPathTimeline"/>
    <dgm:cxn modelId="{D1C69321-E0A3-448A-8B92-EA5D8947AF20}" type="presParOf" srcId="{A4D7B042-FE3A-44EA-AA86-8B445EFE6BB7}" destId="{1E5F9AA4-9B0A-4383-BC2C-371C1EBB105A}" srcOrd="8"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9" destOrd="0" presId="urn:microsoft.com/office/officeart/2017/3/layout/HorizontalPathTimeline"/>
    <dgm:cxn modelId="{5D8FDB07-E24C-468A-A676-9F36C6B16AA3}" type="presParOf" srcId="{A4D7B042-FE3A-44EA-AA86-8B445EFE6BB7}" destId="{E18BC06E-27A6-4B93-A90F-E9B7BB8AAFEF}" srcOrd="10"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1" destOrd="0" presId="urn:microsoft.com/office/officeart/2017/3/layout/HorizontalPathTimeline"/>
    <dgm:cxn modelId="{9F219DD8-F1DD-4F33-A2F4-82BFCA6095BD}" type="presParOf" srcId="{A4D7B042-FE3A-44EA-AA86-8B445EFE6BB7}" destId="{D50F269F-9A14-4FDB-9DDE-5BBB02233614}" srcOrd="12"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3" destOrd="0" presId="urn:microsoft.com/office/officeart/2017/3/layout/HorizontalPathTimeline"/>
    <dgm:cxn modelId="{8645E62B-8D59-4DDA-91DA-AD1992D63ED9}" type="presParOf" srcId="{A4D7B042-FE3A-44EA-AA86-8B445EFE6BB7}" destId="{99436412-5613-45FA-A174-B54C4930B990}" srcOrd="14"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6291-C812-4EC4-A860-3646D042EF30}">
      <dsp:nvSpPr>
        <dsp:cNvPr id="0" name=""/>
        <dsp:cNvSpPr/>
      </dsp:nvSpPr>
      <dsp:spPr>
        <a:xfrm>
          <a:off x="230462"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err="1"/>
            <a:t>avr</a:t>
          </a:r>
          <a:r>
            <a:rPr lang="en-US" sz="2000" kern="1200" dirty="0"/>
            <a:t> 2021</a:t>
          </a:r>
        </a:p>
      </dsp:txBody>
      <dsp:txXfrm>
        <a:off x="230462" y="2864357"/>
        <a:ext cx="1826857" cy="602742"/>
      </dsp:txXfrm>
    </dsp:sp>
    <dsp:sp modelId="{0A010415-DFBD-4F49-898E-257177C53798}">
      <dsp:nvSpPr>
        <dsp:cNvPr id="0" name=""/>
        <dsp:cNvSpPr/>
      </dsp:nvSpPr>
      <dsp:spPr>
        <a:xfrm>
          <a:off x="0" y="2560319"/>
          <a:ext cx="10677525" cy="2133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15C5EAA-B438-4AB9-9199-31C5C4275838}">
      <dsp:nvSpPr>
        <dsp:cNvPr id="0" name=""/>
        <dsp:cNvSpPr/>
      </dsp:nvSpPr>
      <dsp:spPr>
        <a:xfrm>
          <a:off x="230553" y="918591"/>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fr-CA" sz="1200" kern="1200" noProof="0" dirty="0"/>
            <a:t>Atelier</a:t>
          </a:r>
          <a:r>
            <a:rPr lang="fr-CA" sz="1200" kern="1200" dirty="0"/>
            <a:t> de réflexion</a:t>
          </a:r>
        </a:p>
      </dsp:txBody>
      <dsp:txXfrm>
        <a:off x="230553" y="918591"/>
        <a:ext cx="2009543" cy="744093"/>
      </dsp:txXfrm>
    </dsp:sp>
    <dsp:sp modelId="{3978CA76-3E4E-419E-81EA-78D4B2B8E356}">
      <dsp:nvSpPr>
        <dsp:cNvPr id="0" name=""/>
        <dsp:cNvSpPr/>
      </dsp:nvSpPr>
      <dsp:spPr>
        <a:xfrm>
          <a:off x="1143891"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493DDD3D-4B24-45A2-9097-64630CC52A0B}">
      <dsp:nvSpPr>
        <dsp:cNvPr id="0" name=""/>
        <dsp:cNvSpPr/>
      </dsp:nvSpPr>
      <dsp:spPr>
        <a:xfrm>
          <a:off x="1570868"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err="1"/>
            <a:t>mai</a:t>
          </a:r>
          <a:r>
            <a:rPr lang="en-US" sz="2000" kern="1200" dirty="0"/>
            <a:t> 2021</a:t>
          </a:r>
        </a:p>
      </dsp:txBody>
      <dsp:txXfrm>
        <a:off x="1570868" y="1866899"/>
        <a:ext cx="1826857" cy="602742"/>
      </dsp:txXfrm>
    </dsp:sp>
    <dsp:sp modelId="{18F7144A-6F4B-4B00-93ED-EF94B580767F}">
      <dsp:nvSpPr>
        <dsp:cNvPr id="0" name=""/>
        <dsp:cNvSpPr/>
      </dsp:nvSpPr>
      <dsp:spPr>
        <a:xfrm>
          <a:off x="1143891" y="3680460"/>
          <a:ext cx="2680811" cy="767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fr-FR" sz="1200" kern="1200" dirty="0"/>
            <a:t>Séance d’idéation, suivie de </a:t>
          </a:r>
          <a:r>
            <a:rPr lang="fr-FR" sz="1200" kern="1200" dirty="0" err="1"/>
            <a:t>microlaboratoires</a:t>
          </a:r>
          <a:r>
            <a:rPr lang="fr-FR" sz="1200" kern="1200" dirty="0"/>
            <a:t> locaux</a:t>
          </a:r>
          <a:endParaRPr lang="en-US" sz="1200" kern="1200" dirty="0"/>
        </a:p>
      </dsp:txBody>
      <dsp:txXfrm>
        <a:off x="1143891" y="3680460"/>
        <a:ext cx="2680811" cy="767345"/>
      </dsp:txXfrm>
    </dsp:sp>
    <dsp:sp modelId="{24CD313B-7760-42B5-A5CB-4BA4B9AB5D6D}">
      <dsp:nvSpPr>
        <dsp:cNvPr id="0" name=""/>
        <dsp:cNvSpPr/>
      </dsp:nvSpPr>
      <dsp:spPr>
        <a:xfrm>
          <a:off x="2484297"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9D7B2309-9222-4649-97EA-218A4026EA67}">
      <dsp:nvSpPr>
        <dsp:cNvPr id="0" name=""/>
        <dsp:cNvSpPr/>
      </dsp:nvSpPr>
      <dsp:spPr>
        <a:xfrm>
          <a:off x="1077216"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1BC10D3-F176-4EBD-B7A5-44F9E1787A75}">
      <dsp:nvSpPr>
        <dsp:cNvPr id="0" name=""/>
        <dsp:cNvSpPr/>
      </dsp:nvSpPr>
      <dsp:spPr>
        <a:xfrm>
          <a:off x="2417622"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52ADE82C-CFE6-4D65-9B95-DF7E4590B222}">
      <dsp:nvSpPr>
        <dsp:cNvPr id="0" name=""/>
        <dsp:cNvSpPr/>
      </dsp:nvSpPr>
      <dsp:spPr>
        <a:xfrm>
          <a:off x="2911274"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err="1"/>
            <a:t>juin</a:t>
          </a:r>
          <a:r>
            <a:rPr lang="en-US" sz="2000" kern="1200" dirty="0"/>
            <a:t> 2021</a:t>
          </a:r>
        </a:p>
      </dsp:txBody>
      <dsp:txXfrm>
        <a:off x="2911274" y="2864357"/>
        <a:ext cx="1826857" cy="602742"/>
      </dsp:txXfrm>
    </dsp:sp>
    <dsp:sp modelId="{310F3391-0F59-46CC-AA78-830E45980EAF}">
      <dsp:nvSpPr>
        <dsp:cNvPr id="0" name=""/>
        <dsp:cNvSpPr/>
      </dsp:nvSpPr>
      <dsp:spPr>
        <a:xfrm>
          <a:off x="2712782" y="746676"/>
          <a:ext cx="2223841" cy="906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fr-FR" sz="1200" kern="1200" dirty="0"/>
            <a:t>Retour sur la session d'idéation, confirmation de l’approche de prototypage</a:t>
          </a:r>
          <a:endParaRPr lang="en-US" sz="1200" kern="1200" dirty="0"/>
        </a:p>
      </dsp:txBody>
      <dsp:txXfrm>
        <a:off x="2712782" y="746676"/>
        <a:ext cx="2223841" cy="906863"/>
      </dsp:txXfrm>
    </dsp:sp>
    <dsp:sp modelId="{41F55590-97AD-41AC-96D7-8C8A9A8B0CC7}">
      <dsp:nvSpPr>
        <dsp:cNvPr id="0" name=""/>
        <dsp:cNvSpPr/>
      </dsp:nvSpPr>
      <dsp:spPr>
        <a:xfrm>
          <a:off x="3824702"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36910D2D-0CAA-46AD-BCDA-B6B6D4F3E23B}">
      <dsp:nvSpPr>
        <dsp:cNvPr id="0" name=""/>
        <dsp:cNvSpPr/>
      </dsp:nvSpPr>
      <dsp:spPr>
        <a:xfrm>
          <a:off x="4053060"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err="1"/>
            <a:t>sépt</a:t>
          </a:r>
          <a:r>
            <a:rPr lang="en-US" sz="2000" kern="1200" dirty="0"/>
            <a:t> 2021</a:t>
          </a:r>
        </a:p>
      </dsp:txBody>
      <dsp:txXfrm>
        <a:off x="4053060" y="1866899"/>
        <a:ext cx="1826857" cy="602742"/>
      </dsp:txXfrm>
    </dsp:sp>
    <dsp:sp modelId="{AA9BD3EA-599A-4AE0-9F93-1D98C0A69942}">
      <dsp:nvSpPr>
        <dsp:cNvPr id="0" name=""/>
        <dsp:cNvSpPr/>
      </dsp:nvSpPr>
      <dsp:spPr>
        <a:xfrm>
          <a:off x="3961717" y="3680460"/>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fr-CA" sz="1200" kern="1200" dirty="0"/>
            <a:t>Pr</a:t>
          </a:r>
          <a:r>
            <a:rPr lang="fr-CA" sz="1200" kern="1200" noProof="0" dirty="0" err="1"/>
            <a:t>ésentation</a:t>
          </a:r>
          <a:r>
            <a:rPr lang="fr-CA" sz="1200" kern="1200" dirty="0"/>
            <a:t> et démonstration du prototype</a:t>
          </a:r>
        </a:p>
      </dsp:txBody>
      <dsp:txXfrm>
        <a:off x="3961717" y="3680460"/>
        <a:ext cx="2009543" cy="744093"/>
      </dsp:txXfrm>
    </dsp:sp>
    <dsp:sp modelId="{085FF022-FC2D-448D-B9E5-851B1E458B5C}">
      <dsp:nvSpPr>
        <dsp:cNvPr id="0" name=""/>
        <dsp:cNvSpPr/>
      </dsp:nvSpPr>
      <dsp:spPr>
        <a:xfrm>
          <a:off x="4966489"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624AFBA9-C822-41FA-AC38-0E42AAD4DC03}">
      <dsp:nvSpPr>
        <dsp:cNvPr id="0" name=""/>
        <dsp:cNvSpPr/>
      </dsp:nvSpPr>
      <dsp:spPr>
        <a:xfrm>
          <a:off x="3758027"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A03AA66-452C-4AEB-953A-80D68FA28048}">
      <dsp:nvSpPr>
        <dsp:cNvPr id="0" name=""/>
        <dsp:cNvSpPr/>
      </dsp:nvSpPr>
      <dsp:spPr>
        <a:xfrm>
          <a:off x="4899814"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89DD40B-CB22-48DA-87AA-771F4A7C3411}">
      <dsp:nvSpPr>
        <dsp:cNvPr id="0" name=""/>
        <dsp:cNvSpPr/>
      </dsp:nvSpPr>
      <dsp:spPr>
        <a:xfrm>
          <a:off x="5194846"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err="1"/>
            <a:t>nov</a:t>
          </a:r>
          <a:r>
            <a:rPr lang="en-US" sz="2000" kern="1200" dirty="0"/>
            <a:t> 2021</a:t>
          </a:r>
        </a:p>
      </dsp:txBody>
      <dsp:txXfrm>
        <a:off x="5194846" y="2864357"/>
        <a:ext cx="1826857" cy="602742"/>
      </dsp:txXfrm>
    </dsp:sp>
    <dsp:sp modelId="{25676E1E-887C-4650-BC3A-4CB35502BAED}">
      <dsp:nvSpPr>
        <dsp:cNvPr id="0" name=""/>
        <dsp:cNvSpPr/>
      </dsp:nvSpPr>
      <dsp:spPr>
        <a:xfrm>
          <a:off x="5103503" y="909446"/>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fr-FR" sz="1200" kern="1200" dirty="0"/>
            <a:t>Retour sur les activités avec le prototype</a:t>
          </a:r>
          <a:endParaRPr lang="en-US" sz="1200" kern="1200" dirty="0"/>
        </a:p>
      </dsp:txBody>
      <dsp:txXfrm>
        <a:off x="5103503" y="909446"/>
        <a:ext cx="2009543" cy="744093"/>
      </dsp:txXfrm>
    </dsp:sp>
    <dsp:sp modelId="{ED67A19F-3CF6-4BF5-AA20-923BBA239AE8}">
      <dsp:nvSpPr>
        <dsp:cNvPr id="0" name=""/>
        <dsp:cNvSpPr/>
      </dsp:nvSpPr>
      <dsp:spPr>
        <a:xfrm>
          <a:off x="6108275"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7CD0D751-FD97-46C9-AF2D-10B4E7014928}">
      <dsp:nvSpPr>
        <dsp:cNvPr id="0" name=""/>
        <dsp:cNvSpPr/>
      </dsp:nvSpPr>
      <dsp:spPr>
        <a:xfrm>
          <a:off x="6336632"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err="1"/>
            <a:t>déc</a:t>
          </a:r>
          <a:r>
            <a:rPr lang="en-US" sz="2000" kern="1200" dirty="0"/>
            <a:t> 2021</a:t>
          </a:r>
        </a:p>
      </dsp:txBody>
      <dsp:txXfrm>
        <a:off x="6336632" y="1866899"/>
        <a:ext cx="1826857" cy="602742"/>
      </dsp:txXfrm>
    </dsp:sp>
    <dsp:sp modelId="{859FB001-2F3D-4441-B410-1C3913B2DCCC}">
      <dsp:nvSpPr>
        <dsp:cNvPr id="0" name=""/>
        <dsp:cNvSpPr/>
      </dsp:nvSpPr>
      <dsp:spPr>
        <a:xfrm>
          <a:off x="6245289" y="3680460"/>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À confirmer</a:t>
          </a:r>
        </a:p>
      </dsp:txBody>
      <dsp:txXfrm>
        <a:off x="6245289" y="3680460"/>
        <a:ext cx="2009543" cy="744093"/>
      </dsp:txXfrm>
    </dsp:sp>
    <dsp:sp modelId="{4785F16F-20FA-4728-BC01-18FF0F6C501F}">
      <dsp:nvSpPr>
        <dsp:cNvPr id="0" name=""/>
        <dsp:cNvSpPr/>
      </dsp:nvSpPr>
      <dsp:spPr>
        <a:xfrm>
          <a:off x="7250061"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55351E2F-7DA5-47EE-A869-329E3C5FD2D1}">
      <dsp:nvSpPr>
        <dsp:cNvPr id="0" name=""/>
        <dsp:cNvSpPr/>
      </dsp:nvSpPr>
      <dsp:spPr>
        <a:xfrm>
          <a:off x="6041600"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DF5D5A1-A519-43BC-A60B-A58AAB9650E5}">
      <dsp:nvSpPr>
        <dsp:cNvPr id="0" name=""/>
        <dsp:cNvSpPr/>
      </dsp:nvSpPr>
      <dsp:spPr>
        <a:xfrm>
          <a:off x="7183386"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0F74235F-B27D-4FDB-B709-66ADA2CDB0A5}">
      <dsp:nvSpPr>
        <dsp:cNvPr id="0" name=""/>
        <dsp:cNvSpPr/>
      </dsp:nvSpPr>
      <dsp:spPr>
        <a:xfrm>
          <a:off x="7478418"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err="1"/>
            <a:t>fév</a:t>
          </a:r>
          <a:r>
            <a:rPr lang="en-US" sz="2000" kern="1200" dirty="0"/>
            <a:t> 2022</a:t>
          </a:r>
        </a:p>
      </dsp:txBody>
      <dsp:txXfrm>
        <a:off x="7478418" y="2864357"/>
        <a:ext cx="1826857" cy="602742"/>
      </dsp:txXfrm>
    </dsp:sp>
    <dsp:sp modelId="{E665093C-8A50-427B-9609-83C792B7833C}">
      <dsp:nvSpPr>
        <dsp:cNvPr id="0" name=""/>
        <dsp:cNvSpPr/>
      </dsp:nvSpPr>
      <dsp:spPr>
        <a:xfrm>
          <a:off x="7387075" y="909446"/>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CA" sz="1200" kern="1200" dirty="0"/>
            <a:t>Table ronde sur les </a:t>
          </a:r>
          <a:r>
            <a:rPr lang="en-CA" sz="1200" kern="1200" dirty="0" err="1"/>
            <a:t>leçons</a:t>
          </a:r>
          <a:r>
            <a:rPr lang="en-CA" sz="1200" kern="1200" dirty="0"/>
            <a:t> apprises </a:t>
          </a:r>
          <a:r>
            <a:rPr lang="en-US" sz="1200" kern="1200" dirty="0"/>
            <a:t>et la </a:t>
          </a:r>
          <a:r>
            <a:rPr lang="en-US" sz="1200" kern="1200" dirty="0" err="1"/>
            <a:t>feuille</a:t>
          </a:r>
          <a:r>
            <a:rPr lang="en-US" sz="1200" kern="1200" dirty="0"/>
            <a:t> de route</a:t>
          </a:r>
        </a:p>
      </dsp:txBody>
      <dsp:txXfrm>
        <a:off x="7387075" y="909446"/>
        <a:ext cx="2009543" cy="744093"/>
      </dsp:txXfrm>
    </dsp:sp>
    <dsp:sp modelId="{A30598F8-48FF-468D-A570-D2C0D486F26A}">
      <dsp:nvSpPr>
        <dsp:cNvPr id="0" name=""/>
        <dsp:cNvSpPr/>
      </dsp:nvSpPr>
      <dsp:spPr>
        <a:xfrm>
          <a:off x="8391847"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8D21589F-D20E-451A-B721-7BFB150ED986}">
      <dsp:nvSpPr>
        <dsp:cNvPr id="0" name=""/>
        <dsp:cNvSpPr/>
      </dsp:nvSpPr>
      <dsp:spPr>
        <a:xfrm>
          <a:off x="8620204"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mars 2022</a:t>
          </a:r>
        </a:p>
      </dsp:txBody>
      <dsp:txXfrm>
        <a:off x="8620204" y="1866899"/>
        <a:ext cx="1826857" cy="602742"/>
      </dsp:txXfrm>
    </dsp:sp>
    <dsp:sp modelId="{07FCAE97-9AD2-4A02-870F-DF80A5689FA2}">
      <dsp:nvSpPr>
        <dsp:cNvPr id="0" name=""/>
        <dsp:cNvSpPr/>
      </dsp:nvSpPr>
      <dsp:spPr>
        <a:xfrm>
          <a:off x="8528861" y="3680460"/>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Partage des </a:t>
          </a:r>
          <a:r>
            <a:rPr lang="en-US" sz="1200" kern="1200" dirty="0" err="1"/>
            <a:t>résultats</a:t>
          </a:r>
          <a:r>
            <a:rPr lang="en-US" sz="1200" kern="1200" dirty="0"/>
            <a:t> du </a:t>
          </a:r>
          <a:r>
            <a:rPr lang="en-US" sz="1200" kern="1200" dirty="0" err="1"/>
            <a:t>projet</a:t>
          </a:r>
          <a:r>
            <a:rPr lang="en-US" sz="1200" kern="1200" dirty="0"/>
            <a:t> et transition </a:t>
          </a:r>
          <a:r>
            <a:rPr lang="en-US" sz="1200" kern="1200" dirty="0" err="1"/>
            <a:t>vers</a:t>
          </a:r>
          <a:r>
            <a:rPr lang="en-US" sz="1200" kern="1200" dirty="0"/>
            <a:t> la mise </a:t>
          </a:r>
          <a:r>
            <a:rPr lang="en-US" sz="1200" kern="1200" dirty="0" err="1"/>
            <a:t>en</a:t>
          </a:r>
          <a:r>
            <a:rPr lang="en-US" sz="1200" kern="1200" dirty="0"/>
            <a:t> </a:t>
          </a:r>
          <a:r>
            <a:rPr lang="en-CA" sz="1200" b="0" i="0" kern="1200" dirty="0" err="1"/>
            <a:t>œuvre</a:t>
          </a:r>
          <a:endParaRPr lang="en-US" sz="1200" kern="1200" dirty="0"/>
        </a:p>
      </dsp:txBody>
      <dsp:txXfrm>
        <a:off x="8528861" y="3680460"/>
        <a:ext cx="2009543" cy="744093"/>
      </dsp:txXfrm>
    </dsp:sp>
    <dsp:sp modelId="{E5B646F0-1A48-40AB-81FB-855E11F1E2E0}">
      <dsp:nvSpPr>
        <dsp:cNvPr id="0" name=""/>
        <dsp:cNvSpPr/>
      </dsp:nvSpPr>
      <dsp:spPr>
        <a:xfrm>
          <a:off x="9533633"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18E8571F-74A8-4454-9945-F19EE723D5ED}">
      <dsp:nvSpPr>
        <dsp:cNvPr id="0" name=""/>
        <dsp:cNvSpPr/>
      </dsp:nvSpPr>
      <dsp:spPr>
        <a:xfrm>
          <a:off x="8325172"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E8CC26E-51AD-457D-909E-5AF6F6EC8A12}">
      <dsp:nvSpPr>
        <dsp:cNvPr id="0" name=""/>
        <dsp:cNvSpPr/>
      </dsp:nvSpPr>
      <dsp:spPr>
        <a:xfrm>
          <a:off x="9466958"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5BB25-55C6-40A7-8A90-EC7AAAD42568}" type="datetimeFigureOut">
              <a:rPr lang="en-CA" smtClean="0"/>
              <a:t>2021-03-18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8623D-2F57-44DE-948A-427FECF93ADF}" type="slidenum">
              <a:rPr lang="en-CA" smtClean="0"/>
              <a:t>‹#›</a:t>
            </a:fld>
            <a:endParaRPr lang="en-CA"/>
          </a:p>
        </p:txBody>
      </p:sp>
    </p:spTree>
    <p:extLst>
      <p:ext uri="{BB962C8B-B14F-4D97-AF65-F5344CB8AC3E}">
        <p14:creationId xmlns:p14="http://schemas.microsoft.com/office/powerpoint/2010/main" val="167316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1</a:t>
            </a:fld>
            <a:endParaRPr lang="en-CA"/>
          </a:p>
        </p:txBody>
      </p:sp>
    </p:spTree>
    <p:extLst>
      <p:ext uri="{BB962C8B-B14F-4D97-AF65-F5344CB8AC3E}">
        <p14:creationId xmlns:p14="http://schemas.microsoft.com/office/powerpoint/2010/main" val="349540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Light" panose="020F0302020204030204" pitchFamily="34" charset="0"/>
                <a:ea typeface="Calibri" panose="020F0502020204030204" pitchFamily="34" charset="0"/>
                <a:cs typeface="Calibri Light" panose="020F0302020204030204" pitchFamily="34" charset="0"/>
              </a:rPr>
              <a:t>Ask each group facilitator to share 2-3 insights from their breakout group</a:t>
            </a:r>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32</a:t>
            </a:fld>
            <a:endParaRPr lang="en-CA" dirty="0"/>
          </a:p>
        </p:txBody>
      </p:sp>
    </p:spTree>
    <p:extLst>
      <p:ext uri="{BB962C8B-B14F-4D97-AF65-F5344CB8AC3E}">
        <p14:creationId xmlns:p14="http://schemas.microsoft.com/office/powerpoint/2010/main" val="42638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1000"/>
              </a:spcAft>
            </a:pPr>
            <a:r>
              <a:rPr lang="en-CA" sz="1800" dirty="0">
                <a:effectLst/>
                <a:latin typeface="Calibri Light" panose="020F0302020204030204" pitchFamily="34" charset="0"/>
                <a:ea typeface="Calibri" panose="020F0502020204030204" pitchFamily="34" charset="0"/>
                <a:cs typeface="Calibri Light" panose="020F0302020204030204" pitchFamily="34" charset="0"/>
              </a:rPr>
              <a:t>Mary - Brief Welcome and Adobe Technology orientation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Light" panose="020F0302020204030204" pitchFamily="34" charset="0"/>
                <a:ea typeface="Calibri" panose="020F0502020204030204" pitchFamily="34" charset="0"/>
                <a:cs typeface="Calibri Light" panose="020F0302020204030204" pitchFamily="34" charset="0"/>
              </a:rPr>
              <a:t>Mural intro</a:t>
            </a:r>
          </a:p>
          <a:p>
            <a:r>
              <a:rPr lang="en-CA" sz="1800" dirty="0">
                <a:effectLst/>
                <a:latin typeface="Calibri Light" panose="020F0302020204030204" pitchFamily="34" charset="0"/>
                <a:cs typeface="Calibri Light" panose="020F0302020204030204" pitchFamily="34" charset="0"/>
              </a:rPr>
              <a:t>Share Mural Link for GUESTS: </a:t>
            </a:r>
            <a:r>
              <a:rPr lang="en-CA" sz="1800" dirty="0">
                <a:effectLst/>
                <a:latin typeface="Calibri" panose="020F0502020204030204" pitchFamily="34" charset="0"/>
                <a:ea typeface="Times New Roman" panose="02020603050405020304" pitchFamily="18" charset="0"/>
                <a:cs typeface="Calibri" panose="020F0502020204030204" pitchFamily="34" charset="0"/>
              </a:rPr>
              <a:t>https://app.mural.co/t/ctlabs8714/m/ctlabs8714/1613158781799/1b6f26b0c5a1bcfe6150c27910d8484e1fef5967</a:t>
            </a:r>
          </a:p>
          <a:p>
            <a:endParaRPr lang="en-CA" sz="1800" dirty="0">
              <a:effectLst/>
              <a:latin typeface="Calibri" panose="020F0502020204030204" pitchFamily="34" charset="0"/>
              <a:cs typeface="Calibri" panose="020F0502020204030204" pitchFamily="34" charset="0"/>
            </a:endParaRPr>
          </a:p>
          <a:p>
            <a:endParaRPr lang="en-CA" sz="1800" dirty="0">
              <a:effectLst/>
              <a:latin typeface="Calibri" panose="020F0502020204030204" pitchFamily="34" charset="0"/>
              <a:cs typeface="Calibri" panose="020F0502020204030204" pitchFamily="34" charset="0"/>
            </a:endParaRPr>
          </a:p>
          <a:p>
            <a:endParaRPr lang="en-CA" sz="1800" dirty="0">
              <a:effectLst/>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62FD0BE1-B0A2-4268-A260-33C55E2FF641}" type="slidenum">
              <a:rPr lang="en-GB" smtClean="0"/>
              <a:t>2</a:t>
            </a:fld>
            <a:endParaRPr lang="en-GB"/>
          </a:p>
        </p:txBody>
      </p:sp>
    </p:spTree>
    <p:extLst>
      <p:ext uri="{BB962C8B-B14F-4D97-AF65-F5344CB8AC3E}">
        <p14:creationId xmlns:p14="http://schemas.microsoft.com/office/powerpoint/2010/main" val="8981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800" b="1"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Coordinating national and local (micro) level innovation</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A </a:t>
            </a:r>
            <a:r>
              <a:rPr lang="en-US" sz="1800" b="1"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national Solutions Lab</a:t>
            </a: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 hosted by the CDP and led by the project team will coordinate with a network of local “micro-labs” led by CDP members and supported by the national project team.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The National Solutions Lab will take the form of a CDP working group, relying on scheduled </a:t>
            </a:r>
            <a:r>
              <a:rPr lang="en-US" sz="1800" dirty="0" err="1">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AdobeConnect</a:t>
            </a: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 meetings serving as training and learning workshops informed by a Solutions Lab innovation process.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b="1"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Community Data Micro Labs</a:t>
            </a: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 will rely on member-led processes and will guide the preparation of project outputs to ensure their relevance to local trends and conditions.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Micro Labs will share certain core characteristics, including convening local stakeholders focused on the topic of housing and seeking to make better use of data to inform local decision making While each Micro Lab will be unique, they will be expected to align with the Solutions Lab problem statement, rely on the innovation methodologies provided by the Solutions Lab project team, and share reports and findings with the National Lab.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endParaRPr lang="en-CA" dirty="0"/>
          </a:p>
        </p:txBody>
      </p:sp>
      <p:sp>
        <p:nvSpPr>
          <p:cNvPr id="4" name="Slide Number Placeholder 3"/>
          <p:cNvSpPr>
            <a:spLocks noGrp="1"/>
          </p:cNvSpPr>
          <p:nvPr>
            <p:ph type="sldNum" sz="quarter" idx="5"/>
          </p:nvPr>
        </p:nvSpPr>
        <p:spPr/>
        <p:txBody>
          <a:bodyPr/>
          <a:lstStyle/>
          <a:p>
            <a:fld id="{761E2389-3D31-4A54-A1A5-7B55BA3AF2D0}" type="slidenum">
              <a:rPr lang="en-CA" smtClean="0"/>
              <a:t>4</a:t>
            </a:fld>
            <a:endParaRPr lang="en-CA"/>
          </a:p>
        </p:txBody>
      </p:sp>
    </p:spTree>
    <p:extLst>
      <p:ext uri="{BB962C8B-B14F-4D97-AF65-F5344CB8AC3E}">
        <p14:creationId xmlns:p14="http://schemas.microsoft.com/office/powerpoint/2010/main" val="367464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FD0BE1-B0A2-4268-A260-33C55E2FF641}" type="slidenum">
              <a:rPr lang="en-GB" smtClean="0"/>
              <a:t>7</a:t>
            </a:fld>
            <a:endParaRPr lang="en-GB"/>
          </a:p>
        </p:txBody>
      </p:sp>
    </p:spTree>
    <p:extLst>
      <p:ext uri="{BB962C8B-B14F-4D97-AF65-F5344CB8AC3E}">
        <p14:creationId xmlns:p14="http://schemas.microsoft.com/office/powerpoint/2010/main" val="5150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FD0BE1-B0A2-4268-A260-33C55E2FF641}" type="slidenum">
              <a:rPr lang="en-GB" smtClean="0"/>
              <a:t>8</a:t>
            </a:fld>
            <a:endParaRPr lang="en-GB"/>
          </a:p>
        </p:txBody>
      </p:sp>
    </p:spTree>
    <p:extLst>
      <p:ext uri="{BB962C8B-B14F-4D97-AF65-F5344CB8AC3E}">
        <p14:creationId xmlns:p14="http://schemas.microsoft.com/office/powerpoint/2010/main" val="201782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D168EA-8775-46A2-AB5F-34DF58B5EC75}" type="slidenum">
              <a:rPr lang="en-CA" smtClean="0"/>
              <a:t>18</a:t>
            </a:fld>
            <a:endParaRPr lang="en-CA"/>
          </a:p>
        </p:txBody>
      </p:sp>
    </p:spTree>
    <p:extLst>
      <p:ext uri="{BB962C8B-B14F-4D97-AF65-F5344CB8AC3E}">
        <p14:creationId xmlns:p14="http://schemas.microsoft.com/office/powerpoint/2010/main" val="266726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23</a:t>
            </a:fld>
            <a:endParaRPr lang="en-CA" dirty="0"/>
          </a:p>
        </p:txBody>
      </p:sp>
    </p:spTree>
    <p:extLst>
      <p:ext uri="{BB962C8B-B14F-4D97-AF65-F5344CB8AC3E}">
        <p14:creationId xmlns:p14="http://schemas.microsoft.com/office/powerpoint/2010/main" val="405898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Light" panose="020F0302020204030204" pitchFamily="34" charset="0"/>
                <a:ea typeface="Calibri" panose="020F0502020204030204" pitchFamily="34" charset="0"/>
                <a:cs typeface="Calibri Light" panose="020F0302020204030204" pitchFamily="34" charset="0"/>
              </a:rPr>
              <a:t>John to set stage for exercise</a:t>
            </a:r>
          </a:p>
          <a:p>
            <a:r>
              <a:rPr lang="en-CA" sz="1800" dirty="0">
                <a:effectLst/>
                <a:latin typeface="Calibri Light" panose="020F0302020204030204" pitchFamily="34" charset="0"/>
                <a:ea typeface="Calibri" panose="020F0502020204030204" pitchFamily="34" charset="0"/>
                <a:cs typeface="Calibri Light" panose="020F0302020204030204" pitchFamily="34" charset="0"/>
              </a:rPr>
              <a:t>Ask each group facilitator to share 2-3 insights from their breakout group</a:t>
            </a:r>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30</a:t>
            </a:fld>
            <a:endParaRPr lang="en-CA" dirty="0"/>
          </a:p>
        </p:txBody>
      </p:sp>
    </p:spTree>
    <p:extLst>
      <p:ext uri="{BB962C8B-B14F-4D97-AF65-F5344CB8AC3E}">
        <p14:creationId xmlns:p14="http://schemas.microsoft.com/office/powerpoint/2010/main" val="324142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John to explain process.</a:t>
            </a:r>
          </a:p>
          <a:p>
            <a:r>
              <a:rPr lang="en-CA" dirty="0"/>
              <a:t>Mary to create break out groups. </a:t>
            </a:r>
          </a:p>
        </p:txBody>
      </p:sp>
      <p:sp>
        <p:nvSpPr>
          <p:cNvPr id="4" name="Slide Number Placeholder 3"/>
          <p:cNvSpPr>
            <a:spLocks noGrp="1"/>
          </p:cNvSpPr>
          <p:nvPr>
            <p:ph type="sldNum" sz="quarter" idx="5"/>
          </p:nvPr>
        </p:nvSpPr>
        <p:spPr/>
        <p:txBody>
          <a:bodyPr/>
          <a:lstStyle/>
          <a:p>
            <a:fld id="{5978623D-2F57-44DE-948A-427FECF93ADF}" type="slidenum">
              <a:rPr lang="en-CA" smtClean="0"/>
              <a:t>31</a:t>
            </a:fld>
            <a:endParaRPr lang="en-CA" dirty="0"/>
          </a:p>
        </p:txBody>
      </p:sp>
    </p:spTree>
    <p:extLst>
      <p:ext uri="{BB962C8B-B14F-4D97-AF65-F5344CB8AC3E}">
        <p14:creationId xmlns:p14="http://schemas.microsoft.com/office/powerpoint/2010/main" val="244767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3/18/2021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app.mural.co/t/ctlabs8714/m/ctlabs8714/1613158781799/1b6f26b0c5a1bcfe6150c27910d8484e1fef5967"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rmation@communitydata.ca" TargetMode="External"/><Relationship Id="rId2" Type="http://schemas.openxmlformats.org/officeDocument/2006/relationships/hyperlink" Target="http://www.communitydata.c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large, sitting, white, numbers">
            <a:extLst>
              <a:ext uri="{FF2B5EF4-FFF2-40B4-BE49-F238E27FC236}">
                <a16:creationId xmlns:a16="http://schemas.microsoft.com/office/drawing/2014/main" id="{7CA7D33B-D8D9-4A51-ADAD-133DD55135C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3329" y="0"/>
            <a:ext cx="12191356" cy="685800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8" name="Rectangle 7">
            <a:extLst>
              <a:ext uri="{FF2B5EF4-FFF2-40B4-BE49-F238E27FC236}">
                <a16:creationId xmlns:a16="http://schemas.microsoft.com/office/drawing/2014/main" id="{DEFF5502-9DDA-4162-868B-CC940B3CF79C}"/>
              </a:ext>
            </a:extLst>
          </p:cNvPr>
          <p:cNvSpPr/>
          <p:nvPr/>
        </p:nvSpPr>
        <p:spPr>
          <a:xfrm>
            <a:off x="-38037" y="5252430"/>
            <a:ext cx="3017520" cy="1537330"/>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11" name="Title 1">
            <a:extLst>
              <a:ext uri="{FF2B5EF4-FFF2-40B4-BE49-F238E27FC236}">
                <a16:creationId xmlns:a16="http://schemas.microsoft.com/office/drawing/2014/main" id="{C8D17187-083B-4F8D-82B0-8E3CF42D6EEF}"/>
              </a:ext>
            </a:extLst>
          </p:cNvPr>
          <p:cNvSpPr txBox="1">
            <a:spLocks/>
          </p:cNvSpPr>
          <p:nvPr/>
        </p:nvSpPr>
        <p:spPr>
          <a:xfrm>
            <a:off x="7389962" y="1673524"/>
            <a:ext cx="3601126" cy="2420504"/>
          </a:xfrm>
          <a:prstGeom prst="rect">
            <a:avLst/>
          </a:prstGeom>
        </p:spPr>
        <p:txBody>
          <a:bodyPr vert="horz" lIns="91440" tIns="45720" rIns="91440" bIns="45720" rtlCol="0" anchor="ctr">
            <a:normAutofit fontScale="97500"/>
          </a:bodyPr>
          <a:lstStyle>
            <a:lvl1pPr algn="ctr" defTabSz="914400"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pPr algn="l"/>
            <a:endParaRPr lang="en-US" sz="4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Subtitle 2">
            <a:extLst>
              <a:ext uri="{FF2B5EF4-FFF2-40B4-BE49-F238E27FC236}">
                <a16:creationId xmlns:a16="http://schemas.microsoft.com/office/drawing/2014/main" id="{0E2C2F13-ABEE-47A2-85F9-4B70C19AA5DF}"/>
              </a:ext>
            </a:extLst>
          </p:cNvPr>
          <p:cNvSpPr txBox="1">
            <a:spLocks/>
          </p:cNvSpPr>
          <p:nvPr/>
        </p:nvSpPr>
        <p:spPr>
          <a:xfrm>
            <a:off x="6096000" y="4019169"/>
            <a:ext cx="4712868" cy="770556"/>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CA" dirty="0">
                <a:solidFill>
                  <a:srgbClr val="5792BA"/>
                </a:solidFill>
              </a:rPr>
              <a:t>Atelier de </a:t>
            </a:r>
            <a:r>
              <a:rPr lang="fr-CA" dirty="0">
                <a:solidFill>
                  <a:srgbClr val="5792BA"/>
                </a:solidFill>
              </a:rPr>
              <a:t>réflexion</a:t>
            </a:r>
          </a:p>
          <a:p>
            <a:pPr algn="l"/>
            <a:r>
              <a:rPr lang="en-CA" dirty="0">
                <a:solidFill>
                  <a:srgbClr val="5792BA"/>
                </a:solidFill>
              </a:rPr>
              <a:t>XXX, 2021</a:t>
            </a:r>
          </a:p>
        </p:txBody>
      </p:sp>
      <p:pic>
        <p:nvPicPr>
          <p:cNvPr id="4" name="Picture 3" descr="A picture containing graphical user interface&#10;&#10;Description automatically generated">
            <a:extLst>
              <a:ext uri="{FF2B5EF4-FFF2-40B4-BE49-F238E27FC236}">
                <a16:creationId xmlns:a16="http://schemas.microsoft.com/office/drawing/2014/main" id="{7626C411-11AF-457E-8D01-27BA126EFAE9}"/>
              </a:ext>
            </a:extLst>
          </p:cNvPr>
          <p:cNvPicPr>
            <a:picLocks noChangeAspect="1"/>
          </p:cNvPicPr>
          <p:nvPr/>
        </p:nvPicPr>
        <p:blipFill>
          <a:blip r:embed="rId4"/>
          <a:stretch>
            <a:fillRect/>
          </a:stretch>
        </p:blipFill>
        <p:spPr>
          <a:xfrm>
            <a:off x="27620" y="6182282"/>
            <a:ext cx="2916000" cy="482885"/>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74D70072-897E-491E-8AC4-75350B6962E0}"/>
              </a:ext>
            </a:extLst>
          </p:cNvPr>
          <p:cNvPicPr>
            <a:picLocks noChangeAspect="1"/>
          </p:cNvPicPr>
          <p:nvPr/>
        </p:nvPicPr>
        <p:blipFill>
          <a:blip r:embed="rId5"/>
          <a:stretch>
            <a:fillRect/>
          </a:stretch>
        </p:blipFill>
        <p:spPr>
          <a:xfrm>
            <a:off x="57600" y="5370121"/>
            <a:ext cx="2732400" cy="729022"/>
          </a:xfrm>
          <a:prstGeom prst="rect">
            <a:avLst/>
          </a:prstGeom>
        </p:spPr>
      </p:pic>
      <p:sp>
        <p:nvSpPr>
          <p:cNvPr id="15" name="TextBox 14">
            <a:extLst>
              <a:ext uri="{FF2B5EF4-FFF2-40B4-BE49-F238E27FC236}">
                <a16:creationId xmlns:a16="http://schemas.microsoft.com/office/drawing/2014/main" id="{8185F316-94AA-4187-8A18-64B27D2A1056}"/>
              </a:ext>
            </a:extLst>
          </p:cNvPr>
          <p:cNvSpPr txBox="1"/>
          <p:nvPr/>
        </p:nvSpPr>
        <p:spPr>
          <a:xfrm>
            <a:off x="5861010" y="1975104"/>
            <a:ext cx="5120640" cy="1354217"/>
          </a:xfrm>
          <a:prstGeom prst="rect">
            <a:avLst/>
          </a:prstGeom>
          <a:noFill/>
        </p:spPr>
        <p:txBody>
          <a:bodyPr wrap="square" rtlCol="0">
            <a:spAutoFit/>
          </a:bodyPr>
          <a:lstStyle/>
          <a:p>
            <a:r>
              <a:rPr lang="fr-CA" sz="1800" dirty="0">
                <a:solidFill>
                  <a:schemeClr val="tx1"/>
                </a:solidFill>
              </a:rPr>
              <a:t>LABORATOIRE</a:t>
            </a:r>
            <a:r>
              <a:rPr lang="en-US" sz="1800" dirty="0">
                <a:solidFill>
                  <a:schemeClr val="tx1"/>
                </a:solidFill>
              </a:rPr>
              <a:t> DE SOLUTIONS</a:t>
            </a:r>
            <a:br>
              <a:rPr lang="en-US" sz="1800" dirty="0">
                <a:solidFill>
                  <a:schemeClr val="tx1"/>
                </a:solidFill>
              </a:rPr>
            </a:br>
            <a:br>
              <a:rPr lang="en-US" sz="1800" dirty="0">
                <a:solidFill>
                  <a:schemeClr val="tx1"/>
                </a:solidFill>
              </a:rPr>
            </a:br>
            <a:r>
              <a:rPr lang="fr-FR" sz="1800" dirty="0">
                <a:solidFill>
                  <a:schemeClr val="tx1"/>
                </a:solidFill>
              </a:rPr>
              <a:t>Développement d’outils décisionnels pour les praticiens dans le domaine du logement</a:t>
            </a:r>
            <a:r>
              <a:rPr lang="en-US" sz="2800" dirty="0">
                <a:solidFill>
                  <a:schemeClr val="tx1"/>
                </a:solidFill>
              </a:rPr>
              <a:t> </a:t>
            </a:r>
            <a:endParaRPr lang="en-CA"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A7F9-04A4-4697-8A23-8DC76052FED3}"/>
              </a:ext>
            </a:extLst>
          </p:cNvPr>
          <p:cNvSpPr>
            <a:spLocks noGrp="1"/>
          </p:cNvSpPr>
          <p:nvPr>
            <p:ph type="title"/>
          </p:nvPr>
        </p:nvSpPr>
        <p:spPr>
          <a:xfrm>
            <a:off x="1066800" y="642593"/>
            <a:ext cx="10058400" cy="2666663"/>
          </a:xfrm>
        </p:spPr>
        <p:txBody>
          <a:bodyPr>
            <a:normAutofit/>
          </a:bodyPr>
          <a:lstStyle/>
          <a:p>
            <a:r>
              <a:rPr lang="en-CA" sz="3600" dirty="0"/>
              <a:t>Les r</a:t>
            </a:r>
            <a:r>
              <a:rPr lang="fr-CA" sz="3600" dirty="0" err="1"/>
              <a:t>ésultats</a:t>
            </a:r>
            <a:r>
              <a:rPr lang="fr-CA" sz="3600" dirty="0"/>
              <a:t> seront mises à jour avant l’atelier</a:t>
            </a:r>
            <a:endParaRPr lang="en-CA" sz="3600" dirty="0"/>
          </a:p>
        </p:txBody>
      </p:sp>
    </p:spTree>
    <p:extLst>
      <p:ext uri="{BB962C8B-B14F-4D97-AF65-F5344CB8AC3E}">
        <p14:creationId xmlns:p14="http://schemas.microsoft.com/office/powerpoint/2010/main" val="400464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927261" y="2349519"/>
            <a:ext cx="4775075" cy="1512361"/>
          </a:xfrm>
        </p:spPr>
        <p:txBody>
          <a:bodyPr>
            <a:noAutofit/>
          </a:bodyPr>
          <a:lstStyle/>
          <a:p>
            <a:r>
              <a:rPr lang="en-US" sz="2400" dirty="0">
                <a:solidFill>
                  <a:schemeClr val="tx1"/>
                </a:solidFill>
              </a:rPr>
              <a:t>ATELIER DE R</a:t>
            </a:r>
            <a:r>
              <a:rPr lang="fr-CA" sz="2400" dirty="0">
                <a:solidFill>
                  <a:schemeClr val="tx1"/>
                </a:solidFill>
              </a:rPr>
              <a:t>ÉFLEXION </a:t>
            </a:r>
            <a:r>
              <a:rPr lang="en-US" sz="2400" dirty="0">
                <a:solidFill>
                  <a:schemeClr val="tx1"/>
                </a:solidFill>
              </a:rPr>
              <a:t>: </a:t>
            </a:r>
            <a:br>
              <a:rPr lang="en-US" sz="2800" dirty="0">
                <a:solidFill>
                  <a:srgbClr val="00B050"/>
                </a:solidFill>
              </a:rPr>
            </a:br>
            <a:r>
              <a:rPr lang="en-US" sz="2800" dirty="0">
                <a:solidFill>
                  <a:schemeClr val="tx1"/>
                </a:solidFill>
              </a:rPr>
              <a:t>recherche </a:t>
            </a:r>
            <a:r>
              <a:rPr lang="en-US" sz="2800" dirty="0" err="1">
                <a:solidFill>
                  <a:schemeClr val="tx1"/>
                </a:solidFill>
              </a:rPr>
              <a:t>en</a:t>
            </a:r>
            <a:r>
              <a:rPr lang="en-US" sz="2800" dirty="0">
                <a:solidFill>
                  <a:schemeClr val="tx1"/>
                </a:solidFill>
              </a:rPr>
              <a:t> </a:t>
            </a:r>
            <a:r>
              <a:rPr lang="en-US" sz="2800" dirty="0" err="1">
                <a:solidFill>
                  <a:schemeClr val="tx1"/>
                </a:solidFill>
              </a:rPr>
              <a:t>cours</a:t>
            </a:r>
            <a:endParaRPr lang="en-US" sz="2800" dirty="0">
              <a:solidFill>
                <a:schemeClr val="tx1"/>
              </a:solidFill>
            </a:endParaRPr>
          </a:p>
        </p:txBody>
      </p:sp>
    </p:spTree>
    <p:extLst>
      <p:ext uri="{BB962C8B-B14F-4D97-AF65-F5344CB8AC3E}">
        <p14:creationId xmlns:p14="http://schemas.microsoft.com/office/powerpoint/2010/main" val="285797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484B-02A7-4C7E-A8AC-499E43BD5BA8}"/>
              </a:ext>
            </a:extLst>
          </p:cNvPr>
          <p:cNvSpPr>
            <a:spLocks noGrp="1"/>
          </p:cNvSpPr>
          <p:nvPr>
            <p:ph type="title"/>
          </p:nvPr>
        </p:nvSpPr>
        <p:spPr/>
        <p:txBody>
          <a:bodyPr>
            <a:normAutofit/>
          </a:bodyPr>
          <a:lstStyle/>
          <a:p>
            <a:r>
              <a:rPr lang="fr-CA" b="1" dirty="0">
                <a:solidFill>
                  <a:srgbClr val="00B050"/>
                </a:solidFill>
                <a:effectLst>
                  <a:outerShdw blurRad="38100" dist="38100" dir="2700000" algn="tl">
                    <a:srgbClr val="000000">
                      <a:alpha val="43137"/>
                    </a:srgbClr>
                  </a:outerShdw>
                </a:effectLst>
              </a:rPr>
              <a:t>Les questions qui orientent le processus de recherche</a:t>
            </a:r>
          </a:p>
        </p:txBody>
      </p:sp>
      <p:sp>
        <p:nvSpPr>
          <p:cNvPr id="4" name="Content Placeholder 3">
            <a:extLst>
              <a:ext uri="{FF2B5EF4-FFF2-40B4-BE49-F238E27FC236}">
                <a16:creationId xmlns:a16="http://schemas.microsoft.com/office/drawing/2014/main" id="{E6459B71-C035-4B0E-AF2F-E47136EAC08A}"/>
              </a:ext>
            </a:extLst>
          </p:cNvPr>
          <p:cNvSpPr>
            <a:spLocks noGrp="1"/>
          </p:cNvSpPr>
          <p:nvPr>
            <p:ph idx="1"/>
          </p:nvPr>
        </p:nvSpPr>
        <p:spPr>
          <a:xfrm>
            <a:off x="1066800" y="2103120"/>
            <a:ext cx="10058400" cy="3849624"/>
          </a:xfrm>
        </p:spPr>
        <p:txBody>
          <a:bodyPr>
            <a:normAutofit fontScale="85000" lnSpcReduction="20000"/>
          </a:bodyPr>
          <a:lstStyle/>
          <a:p>
            <a:r>
              <a:rPr lang="fr-FR" sz="3200" dirty="0"/>
              <a:t>Comment peut le PDC apporter à ses offres et services dans le domaine du logement et les domaines connexes?</a:t>
            </a:r>
          </a:p>
          <a:p>
            <a:r>
              <a:rPr lang="fr-FR" sz="3200" dirty="0"/>
              <a:t>Comment peut le PDC mieux soutenir les objectifs ambitieux de la stratégie nationale du logement?</a:t>
            </a:r>
          </a:p>
          <a:p>
            <a:r>
              <a:rPr lang="fr-FR" sz="3200" dirty="0"/>
              <a:t>Comment pouvons-nous mieux mesurer le nombre et les besoins des «groupes vulnérables» à l'échelle du quartier?</a:t>
            </a:r>
          </a:p>
          <a:p>
            <a:r>
              <a:rPr lang="fr-FR" sz="3200" dirty="0"/>
              <a:t>Comment peut le PDC mieux soutenir un changement de perspective pour passer des extrants aux impacts et aux résultats?</a:t>
            </a:r>
            <a:endParaRPr lang="en-CA" sz="3200" dirty="0"/>
          </a:p>
        </p:txBody>
      </p:sp>
      <p:sp>
        <p:nvSpPr>
          <p:cNvPr id="5" name="Slide Number Placeholder 4">
            <a:extLst>
              <a:ext uri="{FF2B5EF4-FFF2-40B4-BE49-F238E27FC236}">
                <a16:creationId xmlns:a16="http://schemas.microsoft.com/office/drawing/2014/main" id="{B696F3B9-3E5C-4F3F-8407-058571A2A9C4}"/>
              </a:ext>
            </a:extLst>
          </p:cNvPr>
          <p:cNvSpPr>
            <a:spLocks noGrp="1"/>
          </p:cNvSpPr>
          <p:nvPr>
            <p:ph type="sldNum" sz="quarter" idx="12"/>
          </p:nvPr>
        </p:nvSpPr>
        <p:spPr/>
        <p:txBody>
          <a:bodyPr/>
          <a:lstStyle/>
          <a:p>
            <a:fld id="{34B7E4EF-A1BD-40F4-AB7B-04F084DD991D}" type="slidenum">
              <a:rPr lang="en-US" smtClean="0"/>
              <a:t>12</a:t>
            </a:fld>
            <a:endParaRPr lang="en-US" dirty="0"/>
          </a:p>
        </p:txBody>
      </p:sp>
    </p:spTree>
    <p:extLst>
      <p:ext uri="{BB962C8B-B14F-4D97-AF65-F5344CB8AC3E}">
        <p14:creationId xmlns:p14="http://schemas.microsoft.com/office/powerpoint/2010/main" val="147651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26C3E-CD0C-47A4-8F4E-EABBCEFA2A60}"/>
              </a:ext>
            </a:extLst>
          </p:cNvPr>
          <p:cNvSpPr>
            <a:spLocks noGrp="1"/>
          </p:cNvSpPr>
          <p:nvPr>
            <p:ph type="title"/>
          </p:nvPr>
        </p:nvSpPr>
        <p:spPr/>
        <p:txBody>
          <a:bodyPr>
            <a:normAutofit/>
          </a:bodyPr>
          <a:lstStyle/>
          <a:p>
            <a:r>
              <a:rPr lang="fr-FR" sz="6000" dirty="0">
                <a:solidFill>
                  <a:srgbClr val="00B050"/>
                </a:solidFill>
                <a:effectLst>
                  <a:outerShdw blurRad="38100" dist="38100" dir="2700000" algn="tl">
                    <a:srgbClr val="000000">
                      <a:alpha val="43137"/>
                    </a:srgbClr>
                  </a:outerShdw>
                </a:effectLst>
              </a:rPr>
              <a:t>passer des extrants aux impacts et aux résultats</a:t>
            </a:r>
            <a:endParaRPr lang="en-CA" sz="6000" dirty="0">
              <a:solidFill>
                <a:srgbClr val="00B050"/>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1A88A5C6-D4F7-4C2D-8139-070A0D82725D}"/>
              </a:ext>
            </a:extLst>
          </p:cNvPr>
          <p:cNvSpPr>
            <a:spLocks noGrp="1"/>
          </p:cNvSpPr>
          <p:nvPr>
            <p:ph type="sldNum" sz="quarter" idx="12"/>
          </p:nvPr>
        </p:nvSpPr>
        <p:spPr/>
        <p:txBody>
          <a:bodyPr/>
          <a:lstStyle/>
          <a:p>
            <a:fld id="{34B7E4EF-A1BD-40F4-AB7B-04F084DD991D}" type="slidenum">
              <a:rPr lang="en-US" smtClean="0"/>
              <a:t>13</a:t>
            </a:fld>
            <a:endParaRPr lang="en-US" dirty="0"/>
          </a:p>
        </p:txBody>
      </p:sp>
    </p:spTree>
    <p:extLst>
      <p:ext uri="{BB962C8B-B14F-4D97-AF65-F5344CB8AC3E}">
        <p14:creationId xmlns:p14="http://schemas.microsoft.com/office/powerpoint/2010/main" val="292090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98F24D-1477-4A9A-917F-A0B0AE24A014}"/>
              </a:ext>
            </a:extLst>
          </p:cNvPr>
          <p:cNvSpPr>
            <a:spLocks noGrp="1"/>
          </p:cNvSpPr>
          <p:nvPr>
            <p:ph type="sldNum" sz="quarter" idx="12"/>
          </p:nvPr>
        </p:nvSpPr>
        <p:spPr/>
        <p:txBody>
          <a:bodyPr/>
          <a:lstStyle/>
          <a:p>
            <a:fld id="{34B7E4EF-A1BD-40F4-AB7B-04F084DD991D}" type="slidenum">
              <a:rPr lang="en-US" smtClean="0"/>
              <a:t>14</a:t>
            </a:fld>
            <a:endParaRPr lang="en-US" dirty="0"/>
          </a:p>
        </p:txBody>
      </p:sp>
      <p:pic>
        <p:nvPicPr>
          <p:cNvPr id="10" name="Picture 9" descr="Diagram&#10;&#10;Description automatically generated">
            <a:extLst>
              <a:ext uri="{FF2B5EF4-FFF2-40B4-BE49-F238E27FC236}">
                <a16:creationId xmlns:a16="http://schemas.microsoft.com/office/drawing/2014/main" id="{0B00CC66-42D4-4D7E-9BA9-0CFF38044233}"/>
              </a:ext>
            </a:extLst>
          </p:cNvPr>
          <p:cNvPicPr>
            <a:picLocks noChangeAspect="1"/>
          </p:cNvPicPr>
          <p:nvPr/>
        </p:nvPicPr>
        <p:blipFill>
          <a:blip r:embed="rId2"/>
          <a:stretch>
            <a:fillRect/>
          </a:stretch>
        </p:blipFill>
        <p:spPr>
          <a:xfrm>
            <a:off x="1719809" y="514714"/>
            <a:ext cx="8752381" cy="5828571"/>
          </a:xfrm>
          <a:prstGeom prst="rect">
            <a:avLst/>
          </a:prstGeom>
        </p:spPr>
      </p:pic>
    </p:spTree>
    <p:extLst>
      <p:ext uri="{BB962C8B-B14F-4D97-AF65-F5344CB8AC3E}">
        <p14:creationId xmlns:p14="http://schemas.microsoft.com/office/powerpoint/2010/main" val="131864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7788-77CA-4511-A272-28A95FA8BAFE}"/>
              </a:ext>
            </a:extLst>
          </p:cNvPr>
          <p:cNvSpPr>
            <a:spLocks noGrp="1"/>
          </p:cNvSpPr>
          <p:nvPr>
            <p:ph type="title"/>
          </p:nvPr>
        </p:nvSpPr>
        <p:spPr/>
        <p:txBody>
          <a:bodyPr>
            <a:normAutofit/>
          </a:bodyPr>
          <a:lstStyle/>
          <a:p>
            <a:r>
              <a:rPr lang="fr-FR" sz="6000" dirty="0">
                <a:solidFill>
                  <a:srgbClr val="00B050"/>
                </a:solidFill>
                <a:effectLst>
                  <a:outerShdw blurRad="38100" dist="38100" dir="2700000" algn="tl">
                    <a:srgbClr val="000000">
                      <a:alpha val="43137"/>
                    </a:srgbClr>
                  </a:outerShdw>
                </a:effectLst>
              </a:rPr>
              <a:t>Gérer plusieurs sources de données</a:t>
            </a:r>
          </a:p>
        </p:txBody>
      </p:sp>
      <p:sp>
        <p:nvSpPr>
          <p:cNvPr id="5" name="Slide Number Placeholder 4">
            <a:extLst>
              <a:ext uri="{FF2B5EF4-FFF2-40B4-BE49-F238E27FC236}">
                <a16:creationId xmlns:a16="http://schemas.microsoft.com/office/drawing/2014/main" id="{3AA6B0EE-E950-45B0-8904-34DCAC05588A}"/>
              </a:ext>
            </a:extLst>
          </p:cNvPr>
          <p:cNvSpPr>
            <a:spLocks noGrp="1"/>
          </p:cNvSpPr>
          <p:nvPr>
            <p:ph type="sldNum" sz="quarter" idx="12"/>
          </p:nvPr>
        </p:nvSpPr>
        <p:spPr/>
        <p:txBody>
          <a:bodyPr/>
          <a:lstStyle/>
          <a:p>
            <a:fld id="{34B7E4EF-A1BD-40F4-AB7B-04F084DD991D}" type="slidenum">
              <a:rPr lang="en-US" smtClean="0"/>
              <a:t>15</a:t>
            </a:fld>
            <a:endParaRPr lang="en-US" dirty="0"/>
          </a:p>
        </p:txBody>
      </p:sp>
    </p:spTree>
    <p:extLst>
      <p:ext uri="{BB962C8B-B14F-4D97-AF65-F5344CB8AC3E}">
        <p14:creationId xmlns:p14="http://schemas.microsoft.com/office/powerpoint/2010/main" val="157195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3B69A-040E-440A-9DAB-CCE401CBBDAD}"/>
              </a:ext>
            </a:extLst>
          </p:cNvPr>
          <p:cNvSpPr>
            <a:spLocks noGrp="1"/>
          </p:cNvSpPr>
          <p:nvPr>
            <p:ph type="title"/>
          </p:nvPr>
        </p:nvSpPr>
        <p:spPr>
          <a:xfrm>
            <a:off x="965201" y="453912"/>
            <a:ext cx="10486571" cy="1371600"/>
          </a:xfrm>
        </p:spPr>
        <p:txBody>
          <a:bodyPr>
            <a:normAutofit/>
          </a:bodyPr>
          <a:lstStyle/>
          <a:p>
            <a:r>
              <a:rPr lang="fr-FR" sz="3600" b="1" dirty="0">
                <a:solidFill>
                  <a:srgbClr val="00B050"/>
                </a:solidFill>
                <a:effectLst>
                  <a:outerShdw blurRad="38100" dist="38100" dir="2700000" algn="tl">
                    <a:srgbClr val="000000">
                      <a:alpha val="43137"/>
                    </a:srgbClr>
                  </a:outerShdw>
                </a:effectLst>
              </a:rPr>
              <a:t>Sources diverses de données sur le logement</a:t>
            </a:r>
            <a:endParaRPr lang="en-CA" sz="3600" b="1" dirty="0">
              <a:solidFill>
                <a:srgbClr val="00B050"/>
              </a:solidFill>
              <a:effectLst>
                <a:outerShdw blurRad="38100" dist="38100" dir="2700000" algn="tl">
                  <a:srgbClr val="000000">
                    <a:alpha val="43137"/>
                  </a:srgbClr>
                </a:outerShdw>
              </a:effectLst>
            </a:endParaRPr>
          </a:p>
        </p:txBody>
      </p:sp>
      <p:graphicFrame>
        <p:nvGraphicFramePr>
          <p:cNvPr id="6" name="Table 6">
            <a:extLst>
              <a:ext uri="{FF2B5EF4-FFF2-40B4-BE49-F238E27FC236}">
                <a16:creationId xmlns:a16="http://schemas.microsoft.com/office/drawing/2014/main" id="{B0E6F0ED-6D29-4AA4-A8F1-2966A74FBA50}"/>
              </a:ext>
            </a:extLst>
          </p:cNvPr>
          <p:cNvGraphicFramePr>
            <a:graphicFrameLocks noGrp="1"/>
          </p:cNvGraphicFramePr>
          <p:nvPr>
            <p:ph idx="1"/>
            <p:extLst>
              <p:ext uri="{D42A27DB-BD31-4B8C-83A1-F6EECF244321}">
                <p14:modId xmlns:p14="http://schemas.microsoft.com/office/powerpoint/2010/main" val="109715690"/>
              </p:ext>
            </p:extLst>
          </p:nvPr>
        </p:nvGraphicFramePr>
        <p:xfrm>
          <a:off x="1066800" y="1682532"/>
          <a:ext cx="10058400" cy="3464560"/>
        </p:xfrm>
        <a:graphic>
          <a:graphicData uri="http://schemas.openxmlformats.org/drawingml/2006/table">
            <a:tbl>
              <a:tblPr firstRow="1" bandRow="1">
                <a:tableStyleId>{5C22544A-7EE6-4342-B048-85BDC9FD1C3A}</a:tableStyleId>
              </a:tblPr>
              <a:tblGrid>
                <a:gridCol w="4318000">
                  <a:extLst>
                    <a:ext uri="{9D8B030D-6E8A-4147-A177-3AD203B41FA5}">
                      <a16:colId xmlns:a16="http://schemas.microsoft.com/office/drawing/2014/main" val="1888726009"/>
                    </a:ext>
                  </a:extLst>
                </a:gridCol>
                <a:gridCol w="5740400">
                  <a:extLst>
                    <a:ext uri="{9D8B030D-6E8A-4147-A177-3AD203B41FA5}">
                      <a16:colId xmlns:a16="http://schemas.microsoft.com/office/drawing/2014/main" val="798243630"/>
                    </a:ext>
                  </a:extLst>
                </a:gridCol>
              </a:tblGrid>
              <a:tr h="370840">
                <a:tc>
                  <a:txBody>
                    <a:bodyPr/>
                    <a:lstStyle/>
                    <a:p>
                      <a:r>
                        <a:rPr lang="fr-CA" sz="1600" noProof="0"/>
                        <a:t>Sources</a:t>
                      </a:r>
                    </a:p>
                  </a:txBody>
                  <a:tcPr/>
                </a:tc>
                <a:tc>
                  <a:txBody>
                    <a:bodyPr/>
                    <a:lstStyle/>
                    <a:p>
                      <a:r>
                        <a:rPr lang="fr-CA" sz="1600" noProof="0"/>
                        <a:t>Portée des extrants</a:t>
                      </a:r>
                    </a:p>
                  </a:txBody>
                  <a:tcPr/>
                </a:tc>
                <a:extLst>
                  <a:ext uri="{0D108BD9-81ED-4DB2-BD59-A6C34878D82A}">
                    <a16:rowId xmlns:a16="http://schemas.microsoft.com/office/drawing/2014/main" val="3640754885"/>
                  </a:ext>
                </a:extLst>
              </a:tr>
              <a:tr h="370840">
                <a:tc>
                  <a:txBody>
                    <a:bodyPr/>
                    <a:lstStyle/>
                    <a:p>
                      <a:r>
                        <a:rPr lang="fr-CA" sz="1600" noProof="0"/>
                        <a:t>Statistique Canada </a:t>
                      </a:r>
                    </a:p>
                  </a:txBody>
                  <a:tcPr/>
                </a:tc>
                <a:tc>
                  <a:txBody>
                    <a:bodyPr/>
                    <a:lstStyle/>
                    <a:p>
                      <a:r>
                        <a:rPr lang="fr-CA" sz="1600" noProof="0"/>
                        <a:t>Caractéristiques du logement de l'ensemble de la population</a:t>
                      </a:r>
                    </a:p>
                  </a:txBody>
                  <a:tcPr/>
                </a:tc>
                <a:extLst>
                  <a:ext uri="{0D108BD9-81ED-4DB2-BD59-A6C34878D82A}">
                    <a16:rowId xmlns:a16="http://schemas.microsoft.com/office/drawing/2014/main" val="3733116616"/>
                  </a:ext>
                </a:extLst>
              </a:tr>
              <a:tr h="370840">
                <a:tc>
                  <a:txBody>
                    <a:bodyPr/>
                    <a:lstStyle/>
                    <a:p>
                      <a:r>
                        <a:rPr lang="fr-CA" sz="1600" noProof="0"/>
                        <a:t>Société canadienne d'hypothèques et de logement</a:t>
                      </a:r>
                    </a:p>
                  </a:txBody>
                  <a:tcPr/>
                </a:tc>
                <a:tc>
                  <a:txBody>
                    <a:bodyPr/>
                    <a:lstStyle/>
                    <a:p>
                      <a:r>
                        <a:rPr lang="fr-CA" sz="1600" noProof="0"/>
                        <a:t>Production de logements; Besoin impérieux de logement</a:t>
                      </a:r>
                    </a:p>
                  </a:txBody>
                  <a:tcPr/>
                </a:tc>
                <a:extLst>
                  <a:ext uri="{0D108BD9-81ED-4DB2-BD59-A6C34878D82A}">
                    <a16:rowId xmlns:a16="http://schemas.microsoft.com/office/drawing/2014/main" val="1403065050"/>
                  </a:ext>
                </a:extLst>
              </a:tr>
              <a:tr h="370840">
                <a:tc>
                  <a:txBody>
                    <a:bodyPr/>
                    <a:lstStyle/>
                    <a:p>
                      <a:r>
                        <a:rPr lang="fr-CA" sz="1600" noProof="0"/>
                        <a:t>Emploi et Développement social Canada</a:t>
                      </a:r>
                    </a:p>
                  </a:txBody>
                  <a:tcPr/>
                </a:tc>
                <a:tc>
                  <a:txBody>
                    <a:bodyPr/>
                    <a:lstStyle/>
                    <a:p>
                      <a:r>
                        <a:rPr lang="fr-CA" sz="1600" noProof="0"/>
                        <a:t>L'itinérance; problèmes de développement social</a:t>
                      </a:r>
                    </a:p>
                  </a:txBody>
                  <a:tcPr/>
                </a:tc>
                <a:extLst>
                  <a:ext uri="{0D108BD9-81ED-4DB2-BD59-A6C34878D82A}">
                    <a16:rowId xmlns:a16="http://schemas.microsoft.com/office/drawing/2014/main" val="1970531550"/>
                  </a:ext>
                </a:extLst>
              </a:tr>
              <a:tr h="370840">
                <a:tc>
                  <a:txBody>
                    <a:bodyPr/>
                    <a:lstStyle/>
                    <a:p>
                      <a:r>
                        <a:rPr lang="fr-CA" sz="1600" noProof="0"/>
                        <a:t>Association canadienne de l’immeuble</a:t>
                      </a:r>
                    </a:p>
                  </a:txBody>
                  <a:tcPr/>
                </a:tc>
                <a:tc>
                  <a:txBody>
                    <a:bodyPr/>
                    <a:lstStyle/>
                    <a:p>
                      <a:r>
                        <a:rPr lang="fr-CA" sz="1600" noProof="0"/>
                        <a:t>Prix ​​des logements, ventes</a:t>
                      </a:r>
                    </a:p>
                  </a:txBody>
                  <a:tcPr/>
                </a:tc>
                <a:extLst>
                  <a:ext uri="{0D108BD9-81ED-4DB2-BD59-A6C34878D82A}">
                    <a16:rowId xmlns:a16="http://schemas.microsoft.com/office/drawing/2014/main" val="3991281530"/>
                  </a:ext>
                </a:extLst>
              </a:tr>
              <a:tr h="370840">
                <a:tc>
                  <a:txBody>
                    <a:bodyPr/>
                    <a:lstStyle/>
                    <a:p>
                      <a:r>
                        <a:rPr lang="fr-CA" sz="1600" noProof="0"/>
                        <a:t>Institut de la statistique du Québec</a:t>
                      </a:r>
                    </a:p>
                  </a:txBody>
                  <a:tcPr/>
                </a:tc>
                <a:tc>
                  <a:txBody>
                    <a:bodyPr/>
                    <a:lstStyle/>
                    <a:p>
                      <a:r>
                        <a:rPr lang="fr-CA" sz="1600" noProof="0"/>
                        <a:t>Permis de bâtir; Valeur foncière</a:t>
                      </a:r>
                    </a:p>
                  </a:txBody>
                  <a:tcPr/>
                </a:tc>
                <a:extLst>
                  <a:ext uri="{0D108BD9-81ED-4DB2-BD59-A6C34878D82A}">
                    <a16:rowId xmlns:a16="http://schemas.microsoft.com/office/drawing/2014/main" val="3240986136"/>
                  </a:ext>
                </a:extLst>
              </a:tr>
              <a:tr h="370840">
                <a:tc>
                  <a:txBody>
                    <a:bodyPr/>
                    <a:lstStyle/>
                    <a:p>
                      <a:r>
                        <a:rPr lang="fr-CA" sz="1600" noProof="0"/>
                        <a:t>Société d’habitation du Québec</a:t>
                      </a:r>
                    </a:p>
                  </a:txBody>
                  <a:tcPr/>
                </a:tc>
                <a:tc>
                  <a:txBody>
                    <a:bodyPr/>
                    <a:lstStyle/>
                    <a:p>
                      <a:r>
                        <a:rPr lang="fr-CA" sz="1600" noProof="0" dirty="0"/>
                        <a:t>Programmes; Parc de logements sociaux; Caractéristiques des </a:t>
                      </a:r>
                      <a:r>
                        <a:rPr lang="fr-FR" sz="1600" noProof="0" dirty="0"/>
                        <a:t>ménages et du marché de l’habitation</a:t>
                      </a:r>
                      <a:endParaRPr lang="fr-CA" sz="1600" noProof="0" dirty="0"/>
                    </a:p>
                  </a:txBody>
                  <a:tcPr/>
                </a:tc>
                <a:extLst>
                  <a:ext uri="{0D108BD9-81ED-4DB2-BD59-A6C34878D82A}">
                    <a16:rowId xmlns:a16="http://schemas.microsoft.com/office/drawing/2014/main" val="1201443496"/>
                  </a:ext>
                </a:extLst>
              </a:tr>
            </a:tbl>
          </a:graphicData>
        </a:graphic>
      </p:graphicFrame>
      <p:sp>
        <p:nvSpPr>
          <p:cNvPr id="3" name="Slide Number Placeholder 2">
            <a:extLst>
              <a:ext uri="{FF2B5EF4-FFF2-40B4-BE49-F238E27FC236}">
                <a16:creationId xmlns:a16="http://schemas.microsoft.com/office/drawing/2014/main" id="{2B10EBE6-A73B-490D-B4B9-F9D0EDA5F9AA}"/>
              </a:ext>
            </a:extLst>
          </p:cNvPr>
          <p:cNvSpPr>
            <a:spLocks noGrp="1"/>
          </p:cNvSpPr>
          <p:nvPr>
            <p:ph type="sldNum" sz="quarter" idx="12"/>
          </p:nvPr>
        </p:nvSpPr>
        <p:spPr/>
        <p:txBody>
          <a:bodyPr/>
          <a:lstStyle/>
          <a:p>
            <a:fld id="{34B7E4EF-A1BD-40F4-AB7B-04F084DD991D}" type="slidenum">
              <a:rPr lang="en-US" smtClean="0"/>
              <a:t>16</a:t>
            </a:fld>
            <a:endParaRPr lang="en-US" dirty="0"/>
          </a:p>
        </p:txBody>
      </p:sp>
    </p:spTree>
    <p:extLst>
      <p:ext uri="{BB962C8B-B14F-4D97-AF65-F5344CB8AC3E}">
        <p14:creationId xmlns:p14="http://schemas.microsoft.com/office/powerpoint/2010/main" val="326083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8416-43D3-453E-B515-8B0D42380EE9}"/>
              </a:ext>
            </a:extLst>
          </p:cNvPr>
          <p:cNvSpPr>
            <a:spLocks noGrp="1"/>
          </p:cNvSpPr>
          <p:nvPr>
            <p:ph type="title"/>
          </p:nvPr>
        </p:nvSpPr>
        <p:spPr/>
        <p:txBody>
          <a:bodyPr>
            <a:normAutofit/>
          </a:bodyPr>
          <a:lstStyle/>
          <a:p>
            <a:r>
              <a:rPr lang="en-CA" sz="6000" dirty="0" err="1">
                <a:solidFill>
                  <a:srgbClr val="00B050"/>
                </a:solidFill>
                <a:effectLst>
                  <a:outerShdw blurRad="38100" dist="38100" dir="2700000" algn="tl">
                    <a:srgbClr val="000000">
                      <a:alpha val="43137"/>
                    </a:srgbClr>
                  </a:outerShdw>
                </a:effectLst>
              </a:rPr>
              <a:t>Atteindre</a:t>
            </a:r>
            <a:r>
              <a:rPr lang="en-CA" sz="6000" dirty="0">
                <a:solidFill>
                  <a:srgbClr val="00B050"/>
                </a:solidFill>
                <a:effectLst>
                  <a:outerShdw blurRad="38100" dist="38100" dir="2700000" algn="tl">
                    <a:srgbClr val="000000">
                      <a:alpha val="43137"/>
                    </a:srgbClr>
                  </a:outerShdw>
                </a:effectLst>
              </a:rPr>
              <a:t> l</a:t>
            </a:r>
            <a:r>
              <a:rPr lang="fr-CA" sz="6000" dirty="0">
                <a:solidFill>
                  <a:srgbClr val="00B050"/>
                </a:solidFill>
                <a:effectLst>
                  <a:outerShdw blurRad="38100" dist="38100" dir="2700000" algn="tl">
                    <a:srgbClr val="000000">
                      <a:alpha val="43137"/>
                    </a:srgbClr>
                  </a:outerShdw>
                </a:effectLst>
              </a:rPr>
              <a:t>’équité en matière de données</a:t>
            </a:r>
            <a:endParaRPr lang="en-CA" sz="6000" dirty="0">
              <a:solidFill>
                <a:srgbClr val="00B05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DB9CC803-2556-43D6-AA71-24228CF5F067}"/>
              </a:ext>
            </a:extLst>
          </p:cNvPr>
          <p:cNvSpPr>
            <a:spLocks noGrp="1"/>
          </p:cNvSpPr>
          <p:nvPr>
            <p:ph type="sldNum" sz="quarter" idx="12"/>
          </p:nvPr>
        </p:nvSpPr>
        <p:spPr/>
        <p:txBody>
          <a:bodyPr/>
          <a:lstStyle/>
          <a:p>
            <a:fld id="{34B7E4EF-A1BD-40F4-AB7B-04F084DD991D}" type="slidenum">
              <a:rPr lang="en-US" smtClean="0"/>
              <a:t>17</a:t>
            </a:fld>
            <a:endParaRPr lang="en-US" dirty="0"/>
          </a:p>
        </p:txBody>
      </p:sp>
    </p:spTree>
    <p:extLst>
      <p:ext uri="{BB962C8B-B14F-4D97-AF65-F5344CB8AC3E}">
        <p14:creationId xmlns:p14="http://schemas.microsoft.com/office/powerpoint/2010/main" val="314011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389F17-5BED-427B-A61E-6BEE1FFF55D9}"/>
              </a:ext>
            </a:extLst>
          </p:cNvPr>
          <p:cNvSpPr>
            <a:spLocks noGrp="1"/>
          </p:cNvSpPr>
          <p:nvPr>
            <p:ph type="ftr" sz="quarter" idx="11"/>
          </p:nvPr>
        </p:nvSpPr>
        <p:spPr/>
        <p:txBody>
          <a:bodyPr/>
          <a:lstStyle/>
          <a:p>
            <a:r>
              <a:rPr lang="en-US"/>
              <a:t>CDP Insight Generation Workshop</a:t>
            </a:r>
            <a:endParaRPr lang="en-US" dirty="0"/>
          </a:p>
        </p:txBody>
      </p:sp>
      <p:sp>
        <p:nvSpPr>
          <p:cNvPr id="4" name="Slide Number Placeholder 3">
            <a:extLst>
              <a:ext uri="{FF2B5EF4-FFF2-40B4-BE49-F238E27FC236}">
                <a16:creationId xmlns:a16="http://schemas.microsoft.com/office/drawing/2014/main" id="{702B85D2-F993-4433-B922-B50477797E44}"/>
              </a:ext>
            </a:extLst>
          </p:cNvPr>
          <p:cNvSpPr>
            <a:spLocks noGrp="1"/>
          </p:cNvSpPr>
          <p:nvPr>
            <p:ph type="sldNum" sz="quarter" idx="12"/>
          </p:nvPr>
        </p:nvSpPr>
        <p:spPr/>
        <p:txBody>
          <a:bodyPr/>
          <a:lstStyle/>
          <a:p>
            <a:fld id="{34B7E4EF-A1BD-40F4-AB7B-04F084DD991D}" type="slidenum">
              <a:rPr lang="en-US" smtClean="0"/>
              <a:t>18</a:t>
            </a:fld>
            <a:endParaRPr lang="en-US" dirty="0"/>
          </a:p>
        </p:txBody>
      </p:sp>
      <p:pic>
        <p:nvPicPr>
          <p:cNvPr id="8" name="Picture 7" descr="Diagram&#10;&#10;Description automatically generated">
            <a:extLst>
              <a:ext uri="{FF2B5EF4-FFF2-40B4-BE49-F238E27FC236}">
                <a16:creationId xmlns:a16="http://schemas.microsoft.com/office/drawing/2014/main" id="{EC987E95-0A09-4413-B3C2-924712F2C0A2}"/>
              </a:ext>
            </a:extLst>
          </p:cNvPr>
          <p:cNvPicPr>
            <a:picLocks noChangeAspect="1"/>
          </p:cNvPicPr>
          <p:nvPr/>
        </p:nvPicPr>
        <p:blipFill>
          <a:blip r:embed="rId3"/>
          <a:stretch>
            <a:fillRect/>
          </a:stretch>
        </p:blipFill>
        <p:spPr>
          <a:xfrm>
            <a:off x="852714" y="457200"/>
            <a:ext cx="10486571" cy="5959801"/>
          </a:xfrm>
          <a:prstGeom prst="rect">
            <a:avLst/>
          </a:prstGeom>
        </p:spPr>
      </p:pic>
    </p:spTree>
    <p:extLst>
      <p:ext uri="{BB962C8B-B14F-4D97-AF65-F5344CB8AC3E}">
        <p14:creationId xmlns:p14="http://schemas.microsoft.com/office/powerpoint/2010/main" val="281896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0AA8-9FEB-421B-9CA4-1C25D63826D8}"/>
              </a:ext>
            </a:extLst>
          </p:cNvPr>
          <p:cNvSpPr>
            <a:spLocks noGrp="1"/>
          </p:cNvSpPr>
          <p:nvPr>
            <p:ph type="title"/>
          </p:nvPr>
        </p:nvSpPr>
        <p:spPr/>
        <p:txBody>
          <a:bodyPr>
            <a:normAutofit/>
          </a:bodyPr>
          <a:lstStyle/>
          <a:p>
            <a:r>
              <a:rPr lang="en-CA" sz="6000" dirty="0">
                <a:solidFill>
                  <a:srgbClr val="00B050"/>
                </a:solidFill>
                <a:effectLst>
                  <a:outerShdw blurRad="38100" dist="38100" dir="2700000" algn="tl">
                    <a:srgbClr val="000000">
                      <a:alpha val="43137"/>
                    </a:srgbClr>
                  </a:outerShdw>
                </a:effectLst>
              </a:rPr>
              <a:t>Utilisations des </a:t>
            </a:r>
            <a:r>
              <a:rPr lang="en-CA" sz="6000" dirty="0" err="1">
                <a:solidFill>
                  <a:srgbClr val="00B050"/>
                </a:solidFill>
                <a:effectLst>
                  <a:outerShdw blurRad="38100" dist="38100" dir="2700000" algn="tl">
                    <a:srgbClr val="000000">
                      <a:alpha val="43137"/>
                    </a:srgbClr>
                  </a:outerShdw>
                </a:effectLst>
              </a:rPr>
              <a:t>données</a:t>
            </a:r>
            <a:endParaRPr lang="en-CA" sz="6000" dirty="0">
              <a:solidFill>
                <a:srgbClr val="00B05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90E65DC4-5E63-4B0F-B399-7331FA2BD233}"/>
              </a:ext>
            </a:extLst>
          </p:cNvPr>
          <p:cNvSpPr>
            <a:spLocks noGrp="1"/>
          </p:cNvSpPr>
          <p:nvPr>
            <p:ph type="sldNum" sz="quarter" idx="12"/>
          </p:nvPr>
        </p:nvSpPr>
        <p:spPr/>
        <p:txBody>
          <a:bodyPr/>
          <a:lstStyle/>
          <a:p>
            <a:fld id="{34B7E4EF-A1BD-40F4-AB7B-04F084DD991D}" type="slidenum">
              <a:rPr lang="en-US" smtClean="0"/>
              <a:t>19</a:t>
            </a:fld>
            <a:endParaRPr lang="en-US" dirty="0"/>
          </a:p>
        </p:txBody>
      </p:sp>
    </p:spTree>
    <p:extLst>
      <p:ext uri="{BB962C8B-B14F-4D97-AF65-F5344CB8AC3E}">
        <p14:creationId xmlns:p14="http://schemas.microsoft.com/office/powerpoint/2010/main" val="318015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A34B-0F57-4F28-89EA-1B6CAEEE5CEF}"/>
              </a:ext>
            </a:extLst>
          </p:cNvPr>
          <p:cNvSpPr>
            <a:spLocks noGrp="1"/>
          </p:cNvSpPr>
          <p:nvPr>
            <p:ph type="title"/>
          </p:nvPr>
        </p:nvSpPr>
        <p:spPr/>
        <p:txBody>
          <a:bodyPr>
            <a:normAutofit/>
          </a:bodyPr>
          <a:lstStyle/>
          <a:p>
            <a:pPr>
              <a:lnSpc>
                <a:spcPct val="107000"/>
              </a:lnSpc>
              <a:spcBef>
                <a:spcPts val="0"/>
              </a:spcBef>
            </a:pPr>
            <a:r>
              <a:rPr lang="en-US" dirty="0">
                <a:solidFill>
                  <a:schemeClr val="accent2">
                    <a:lumMod val="75000"/>
                  </a:schemeClr>
                </a:solidFill>
              </a:rPr>
              <a:t>Mot de </a:t>
            </a:r>
            <a:r>
              <a:rPr lang="en-US" dirty="0" err="1">
                <a:solidFill>
                  <a:schemeClr val="accent2">
                    <a:lumMod val="75000"/>
                  </a:schemeClr>
                </a:solidFill>
              </a:rPr>
              <a:t>bienvenue</a:t>
            </a:r>
            <a:r>
              <a:rPr lang="en-US" dirty="0">
                <a:solidFill>
                  <a:schemeClr val="accent2">
                    <a:lumMod val="75000"/>
                  </a:schemeClr>
                </a:solidFill>
              </a:rPr>
              <a:t> et introductions</a:t>
            </a:r>
            <a:endParaRPr lang="en-GB" dirty="0">
              <a:solidFill>
                <a:schemeClr val="accent2">
                  <a:lumMod val="75000"/>
                </a:schemeClr>
              </a:solidFill>
            </a:endParaRPr>
          </a:p>
        </p:txBody>
      </p:sp>
      <p:sp>
        <p:nvSpPr>
          <p:cNvPr id="12" name="Text Placeholder 11">
            <a:extLst>
              <a:ext uri="{FF2B5EF4-FFF2-40B4-BE49-F238E27FC236}">
                <a16:creationId xmlns:a16="http://schemas.microsoft.com/office/drawing/2014/main" id="{1FC3B199-BDAC-4BCC-9995-F458448000D6}"/>
              </a:ext>
            </a:extLst>
          </p:cNvPr>
          <p:cNvSpPr>
            <a:spLocks noGrp="1"/>
          </p:cNvSpPr>
          <p:nvPr>
            <p:ph type="body" idx="1"/>
          </p:nvPr>
        </p:nvSpPr>
        <p:spPr/>
        <p:txBody>
          <a:bodyPr/>
          <a:lstStyle/>
          <a:p>
            <a:r>
              <a:rPr lang="en-US" dirty="0"/>
              <a:t>Zoom</a:t>
            </a:r>
            <a:endParaRPr lang="en-GB" dirty="0"/>
          </a:p>
        </p:txBody>
      </p:sp>
      <p:sp>
        <p:nvSpPr>
          <p:cNvPr id="3" name="Content Placeholder 2">
            <a:extLst>
              <a:ext uri="{FF2B5EF4-FFF2-40B4-BE49-F238E27FC236}">
                <a16:creationId xmlns:a16="http://schemas.microsoft.com/office/drawing/2014/main" id="{81CE8BA9-C4C2-4F30-918F-F798EB33C482}"/>
              </a:ext>
            </a:extLst>
          </p:cNvPr>
          <p:cNvSpPr>
            <a:spLocks noGrp="1"/>
          </p:cNvSpPr>
          <p:nvPr>
            <p:ph sz="half" idx="2"/>
          </p:nvPr>
        </p:nvSpPr>
        <p:spPr/>
        <p:txBody>
          <a:bodyPr/>
          <a:lstStyle/>
          <a:p>
            <a:r>
              <a:rPr lang="en-CA" dirty="0">
                <a:highlight>
                  <a:srgbClr val="FFFF00"/>
                </a:highlight>
              </a:rPr>
              <a:t>Lien Zoom à </a:t>
            </a:r>
            <a:r>
              <a:rPr lang="en-CA" dirty="0" err="1">
                <a:highlight>
                  <a:srgbClr val="FFFF00"/>
                </a:highlight>
              </a:rPr>
              <a:t>ajouter</a:t>
            </a:r>
            <a:endParaRPr lang="en-CA" dirty="0">
              <a:highlight>
                <a:srgbClr val="FFFF00"/>
              </a:highlight>
            </a:endParaRPr>
          </a:p>
        </p:txBody>
      </p:sp>
      <p:sp>
        <p:nvSpPr>
          <p:cNvPr id="14" name="Text Placeholder 13">
            <a:extLst>
              <a:ext uri="{FF2B5EF4-FFF2-40B4-BE49-F238E27FC236}">
                <a16:creationId xmlns:a16="http://schemas.microsoft.com/office/drawing/2014/main" id="{0526CD70-6F78-42EA-B560-7060BCB4E4B7}"/>
              </a:ext>
            </a:extLst>
          </p:cNvPr>
          <p:cNvSpPr>
            <a:spLocks noGrp="1"/>
          </p:cNvSpPr>
          <p:nvPr>
            <p:ph type="body" sz="quarter" idx="3"/>
          </p:nvPr>
        </p:nvSpPr>
        <p:spPr/>
        <p:txBody>
          <a:bodyPr/>
          <a:lstStyle/>
          <a:p>
            <a:r>
              <a:rPr lang="en-US" dirty="0"/>
              <a:t>Mural</a:t>
            </a:r>
            <a:endParaRPr lang="en-GB" dirty="0"/>
          </a:p>
        </p:txBody>
      </p:sp>
      <p:sp>
        <p:nvSpPr>
          <p:cNvPr id="15" name="Content Placeholder 14">
            <a:extLst>
              <a:ext uri="{FF2B5EF4-FFF2-40B4-BE49-F238E27FC236}">
                <a16:creationId xmlns:a16="http://schemas.microsoft.com/office/drawing/2014/main" id="{FCB6A224-AE89-43BF-BC80-B6D4072067E9}"/>
              </a:ext>
            </a:extLst>
          </p:cNvPr>
          <p:cNvSpPr>
            <a:spLocks noGrp="1"/>
          </p:cNvSpPr>
          <p:nvPr>
            <p:ph sz="quarter" idx="4"/>
          </p:nvPr>
        </p:nvSpPr>
        <p:spPr/>
        <p:txBody>
          <a:bodyPr>
            <a:normAutofit/>
          </a:bodyPr>
          <a:lstStyle/>
          <a:p>
            <a:r>
              <a:rPr lang="en-CA" sz="1400" dirty="0">
                <a:effectLst/>
                <a:latin typeface="Calibri" panose="020F0502020204030204" pitchFamily="34" charset="0"/>
                <a:ea typeface="Times New Roman" panose="02020603050405020304" pitchFamily="18" charset="0"/>
                <a:cs typeface="Calibri" panose="020F0502020204030204" pitchFamily="34" charset="0"/>
              </a:rPr>
              <a:t>https://app.mural.co/t/ctlabs8714/m/ctlabs8714/1613158781799/1b6f26b0c5a1bcfe6150c27910d8484e1fef5967</a:t>
            </a:r>
            <a:endParaRPr lang="en-GB" sz="2800" dirty="0">
              <a:latin typeface="Calibri "/>
            </a:endParaRPr>
          </a:p>
        </p:txBody>
      </p:sp>
      <p:sp>
        <p:nvSpPr>
          <p:cNvPr id="4" name="Slide Number Placeholder 3">
            <a:extLst>
              <a:ext uri="{FF2B5EF4-FFF2-40B4-BE49-F238E27FC236}">
                <a16:creationId xmlns:a16="http://schemas.microsoft.com/office/drawing/2014/main" id="{A4636867-FA3B-4878-9131-4A7220F7EE14}"/>
              </a:ext>
            </a:extLst>
          </p:cNvPr>
          <p:cNvSpPr>
            <a:spLocks noGrp="1"/>
          </p:cNvSpPr>
          <p:nvPr>
            <p:ph type="sldNum" sz="quarter" idx="12"/>
          </p:nvPr>
        </p:nvSpPr>
        <p:spPr/>
        <p:txBody>
          <a:bodyPr/>
          <a:lstStyle/>
          <a:p>
            <a:fld id="{BC63B572-58A6-46C7-B1E5-F37204D95BB2}" type="slidenum">
              <a:rPr lang="en-CA" smtClean="0"/>
              <a:pPr/>
              <a:t>2</a:t>
            </a:fld>
            <a:endParaRPr lang="en-CA"/>
          </a:p>
        </p:txBody>
      </p:sp>
      <p:pic>
        <p:nvPicPr>
          <p:cNvPr id="7" name="Picture 6">
            <a:extLst>
              <a:ext uri="{FF2B5EF4-FFF2-40B4-BE49-F238E27FC236}">
                <a16:creationId xmlns:a16="http://schemas.microsoft.com/office/drawing/2014/main" id="{C74F9ADE-6ECD-4FCF-BFA3-6A41CEDC912F}"/>
              </a:ext>
            </a:extLst>
          </p:cNvPr>
          <p:cNvPicPr>
            <a:picLocks noChangeAspect="1"/>
          </p:cNvPicPr>
          <p:nvPr/>
        </p:nvPicPr>
        <p:blipFill rotWithShape="1">
          <a:blip r:embed="rId3"/>
          <a:srcRect l="58812" t="2298" r="10500" b="46809"/>
          <a:stretch/>
        </p:blipFill>
        <p:spPr>
          <a:xfrm>
            <a:off x="6711696" y="3429000"/>
            <a:ext cx="4079945" cy="2650719"/>
          </a:xfrm>
          <a:prstGeom prst="rect">
            <a:avLst/>
          </a:prstGeom>
        </p:spPr>
      </p:pic>
    </p:spTree>
    <p:extLst>
      <p:ext uri="{BB962C8B-B14F-4D97-AF65-F5344CB8AC3E}">
        <p14:creationId xmlns:p14="http://schemas.microsoft.com/office/powerpoint/2010/main" val="69486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E8D35-DC07-4243-AAFC-3FA17794E8DF}"/>
              </a:ext>
            </a:extLst>
          </p:cNvPr>
          <p:cNvSpPr>
            <a:spLocks noGrp="1"/>
          </p:cNvSpPr>
          <p:nvPr>
            <p:ph type="sldNum" sz="quarter" idx="12"/>
          </p:nvPr>
        </p:nvSpPr>
        <p:spPr/>
        <p:txBody>
          <a:bodyPr/>
          <a:lstStyle/>
          <a:p>
            <a:fld id="{34B7E4EF-A1BD-40F4-AB7B-04F084DD991D}" type="slidenum">
              <a:rPr lang="en-US" smtClean="0"/>
              <a:t>20</a:t>
            </a:fld>
            <a:endParaRPr lang="en-US" dirty="0"/>
          </a:p>
        </p:txBody>
      </p:sp>
      <p:pic>
        <p:nvPicPr>
          <p:cNvPr id="5" name="Picture 4">
            <a:extLst>
              <a:ext uri="{FF2B5EF4-FFF2-40B4-BE49-F238E27FC236}">
                <a16:creationId xmlns:a16="http://schemas.microsoft.com/office/drawing/2014/main" id="{CBE273BC-D2C1-40A1-A73A-1414BB3F399D}"/>
              </a:ext>
            </a:extLst>
          </p:cNvPr>
          <p:cNvPicPr>
            <a:picLocks noChangeAspect="1"/>
          </p:cNvPicPr>
          <p:nvPr/>
        </p:nvPicPr>
        <p:blipFill>
          <a:blip r:embed="rId2"/>
          <a:stretch>
            <a:fillRect/>
          </a:stretch>
        </p:blipFill>
        <p:spPr>
          <a:xfrm>
            <a:off x="946878" y="563429"/>
            <a:ext cx="10298243" cy="5837371"/>
          </a:xfrm>
          <a:prstGeom prst="rect">
            <a:avLst/>
          </a:prstGeom>
        </p:spPr>
      </p:pic>
    </p:spTree>
    <p:extLst>
      <p:ext uri="{BB962C8B-B14F-4D97-AF65-F5344CB8AC3E}">
        <p14:creationId xmlns:p14="http://schemas.microsoft.com/office/powerpoint/2010/main" val="15738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FDE5-DE1A-45B6-9FC4-D94E089603CF}"/>
              </a:ext>
            </a:extLst>
          </p:cNvPr>
          <p:cNvSpPr>
            <a:spLocks noGrp="1"/>
          </p:cNvSpPr>
          <p:nvPr>
            <p:ph type="ctrTitle"/>
          </p:nvPr>
        </p:nvSpPr>
        <p:spPr>
          <a:xfrm>
            <a:off x="1629103" y="2244830"/>
            <a:ext cx="8933796" cy="2437232"/>
          </a:xfrm>
        </p:spPr>
        <p:txBody>
          <a:bodyPr anchor="ctr">
            <a:normAutofit/>
          </a:bodyPr>
          <a:lstStyle/>
          <a:p>
            <a:r>
              <a:rPr lang="fr-FR" sz="6000" dirty="0">
                <a:solidFill>
                  <a:schemeClr val="accent2"/>
                </a:solidFill>
                <a:effectLst>
                  <a:outerShdw blurRad="38100" dist="38100" dir="2700000" algn="tl">
                    <a:srgbClr val="000000">
                      <a:alpha val="43137"/>
                    </a:srgbClr>
                  </a:outerShdw>
                </a:effectLst>
              </a:rPr>
              <a:t>Extrants du projet; Processus de suivi</a:t>
            </a:r>
            <a:endParaRPr lang="en-CA" sz="60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728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B23A1E-64B6-4603-A91E-10B869576A3C}"/>
              </a:ext>
            </a:extLst>
          </p:cNvPr>
          <p:cNvSpPr>
            <a:spLocks noGrp="1"/>
          </p:cNvSpPr>
          <p:nvPr>
            <p:ph type="title"/>
          </p:nvPr>
        </p:nvSpPr>
        <p:spPr>
          <a:xfrm>
            <a:off x="1066799" y="395856"/>
            <a:ext cx="10538299" cy="1371600"/>
          </a:xfrm>
        </p:spPr>
        <p:txBody>
          <a:bodyPr>
            <a:noAutofit/>
          </a:bodyPr>
          <a:lstStyle/>
          <a:p>
            <a:r>
              <a:rPr lang="fr-FR" sz="4400" b="1" dirty="0">
                <a:solidFill>
                  <a:srgbClr val="00B050"/>
                </a:solidFill>
                <a:effectLst>
                  <a:outerShdw blurRad="38100" dist="38100" dir="2700000" algn="tl">
                    <a:srgbClr val="000000">
                      <a:alpha val="43137"/>
                    </a:srgbClr>
                  </a:outerShdw>
                </a:effectLst>
              </a:rPr>
              <a:t>Extrants du projet; Processus de suivi</a:t>
            </a:r>
            <a:endParaRPr lang="en-CA" sz="4400" b="1" dirty="0">
              <a:solidFill>
                <a:srgbClr val="00B050"/>
              </a:solidFill>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219E5162-C25E-4D38-8B34-5421463EBBE1}"/>
              </a:ext>
            </a:extLst>
          </p:cNvPr>
          <p:cNvSpPr>
            <a:spLocks noGrp="1"/>
          </p:cNvSpPr>
          <p:nvPr>
            <p:ph idx="1"/>
          </p:nvPr>
        </p:nvSpPr>
        <p:spPr>
          <a:xfrm>
            <a:off x="1066800" y="1566102"/>
            <a:ext cx="10058400" cy="4287952"/>
          </a:xfrm>
        </p:spPr>
        <p:txBody>
          <a:bodyPr>
            <a:noAutofit/>
          </a:bodyPr>
          <a:lstStyle/>
          <a:p>
            <a:pPr marL="342900" lvl="0" indent="-342900">
              <a:spcBef>
                <a:spcPts val="0"/>
              </a:spcBef>
              <a:buFont typeface="Symbol" panose="05050102010706020507" pitchFamily="18" charset="2"/>
              <a:buChar char=""/>
            </a:pPr>
            <a:r>
              <a:rPr lang="fr-FR" sz="2800" dirty="0">
                <a:latin typeface="Arial" panose="020B0604020202020204" pitchFamily="34" charset="0"/>
                <a:ea typeface="Times New Roman" panose="02020603050405020304" pitchFamily="18" charset="0"/>
              </a:rPr>
              <a:t>Indicateurs communs pour mesurer les résultats en matière de logement à l'échelle des municipalités et des quartiers</a:t>
            </a:r>
            <a:endParaRPr lang="en-US" sz="2800" dirty="0">
              <a:latin typeface="Arial" panose="020B0604020202020204" pitchFamily="34" charset="0"/>
              <a:ea typeface="Times New Roman" panose="02020603050405020304" pitchFamily="18" charset="0"/>
            </a:endParaRPr>
          </a:p>
          <a:p>
            <a:pPr marL="342900" lvl="0" indent="-342900">
              <a:spcBef>
                <a:spcPts val="0"/>
              </a:spcBef>
              <a:buFont typeface="Symbol" panose="05050102010706020507" pitchFamily="18" charset="2"/>
              <a:buChar char=""/>
            </a:pPr>
            <a:r>
              <a:rPr lang="fr-FR" sz="2800" dirty="0">
                <a:latin typeface="Arial" panose="020B0604020202020204" pitchFamily="34" charset="0"/>
                <a:ea typeface="Times New Roman" panose="02020603050405020304" pitchFamily="18" charset="0"/>
              </a:rPr>
              <a:t>Nouvelles sources de données, utilisations des données, y compris la modélisation des données</a:t>
            </a:r>
          </a:p>
          <a:p>
            <a:pPr marL="342900" lvl="0" indent="-342900">
              <a:spcBef>
                <a:spcPts val="0"/>
              </a:spcBef>
              <a:buFont typeface="Symbol" panose="05050102010706020507" pitchFamily="18" charset="2"/>
              <a:buChar char=""/>
            </a:pPr>
            <a:r>
              <a:rPr lang="fr-FR" sz="2800" dirty="0">
                <a:latin typeface="Arial" panose="020B0604020202020204" pitchFamily="34" charset="0"/>
                <a:ea typeface="Times New Roman" panose="02020603050405020304" pitchFamily="18" charset="0"/>
              </a:rPr>
              <a:t>Utilisation d’un logiciel pour la visualisation des données et l'accès aux données</a:t>
            </a:r>
          </a:p>
          <a:p>
            <a:pPr marL="342900" lvl="0" indent="-342900">
              <a:spcBef>
                <a:spcPts val="0"/>
              </a:spcBef>
              <a:buFont typeface="Symbol" panose="05050102010706020507" pitchFamily="18" charset="2"/>
              <a:buChar char=""/>
            </a:pPr>
            <a:r>
              <a:rPr lang="fr-FR" sz="2800" dirty="0">
                <a:latin typeface="Arial" panose="020B0604020202020204" pitchFamily="34" charset="0"/>
                <a:ea typeface="Times New Roman" panose="02020603050405020304" pitchFamily="18" charset="0"/>
              </a:rPr>
              <a:t>Apprentissage partagé entre / parmi les juridictions</a:t>
            </a:r>
            <a:endParaRPr lang="en-US" sz="2800" dirty="0">
              <a:latin typeface="Arial" panose="020B0604020202020204" pitchFamily="34" charset="0"/>
              <a:ea typeface="Times New Roman" panose="02020603050405020304" pitchFamily="18" charset="0"/>
            </a:endParaRPr>
          </a:p>
          <a:p>
            <a:pPr marL="342900" lvl="0" indent="-342900">
              <a:spcBef>
                <a:spcPts val="0"/>
              </a:spcBef>
              <a:buFont typeface="Symbol" panose="05050102010706020507" pitchFamily="18" charset="2"/>
              <a:buChar char=""/>
            </a:pPr>
            <a:r>
              <a:rPr lang="fr-FR" sz="2800" dirty="0">
                <a:latin typeface="Arial" panose="020B0604020202020204" pitchFamily="34" charset="0"/>
                <a:ea typeface="Times New Roman" panose="02020603050405020304" pitchFamily="18" charset="0"/>
              </a:rPr>
              <a:t>Boucles de rétroaction plus efficaces pour mieux comprendre les impacts des données sur la prise de décision locale</a:t>
            </a: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endParaRPr lang="en-CA" sz="2800" dirty="0"/>
          </a:p>
        </p:txBody>
      </p:sp>
      <p:sp>
        <p:nvSpPr>
          <p:cNvPr id="3" name="Slide Number Placeholder 2">
            <a:extLst>
              <a:ext uri="{FF2B5EF4-FFF2-40B4-BE49-F238E27FC236}">
                <a16:creationId xmlns:a16="http://schemas.microsoft.com/office/drawing/2014/main" id="{19995FF5-515B-4F0D-ADB2-859D0EA4F773}"/>
              </a:ext>
            </a:extLst>
          </p:cNvPr>
          <p:cNvSpPr>
            <a:spLocks noGrp="1"/>
          </p:cNvSpPr>
          <p:nvPr>
            <p:ph type="sldNum" sz="quarter" idx="12"/>
          </p:nvPr>
        </p:nvSpPr>
        <p:spPr/>
        <p:txBody>
          <a:bodyPr/>
          <a:lstStyle/>
          <a:p>
            <a:fld id="{34B7E4EF-A1BD-40F4-AB7B-04F084DD991D}" type="slidenum">
              <a:rPr lang="en-US" smtClean="0"/>
              <a:t>22</a:t>
            </a:fld>
            <a:endParaRPr lang="en-US" dirty="0"/>
          </a:p>
        </p:txBody>
      </p:sp>
    </p:spTree>
    <p:extLst>
      <p:ext uri="{BB962C8B-B14F-4D97-AF65-F5344CB8AC3E}">
        <p14:creationId xmlns:p14="http://schemas.microsoft.com/office/powerpoint/2010/main" val="241475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71CBF-28CA-4455-9915-9174EE4E4450}"/>
              </a:ext>
            </a:extLst>
          </p:cNvPr>
          <p:cNvSpPr>
            <a:spLocks noGrp="1"/>
          </p:cNvSpPr>
          <p:nvPr>
            <p:ph type="title"/>
          </p:nvPr>
        </p:nvSpPr>
        <p:spPr>
          <a:xfrm>
            <a:off x="682171" y="642594"/>
            <a:ext cx="10786739" cy="1371600"/>
          </a:xfrm>
        </p:spPr>
        <p:txBody>
          <a:bodyPr>
            <a:normAutofit/>
          </a:bodyPr>
          <a:lstStyle/>
          <a:p>
            <a:r>
              <a:rPr lang="fr-FR" sz="3600" b="1" dirty="0">
                <a:solidFill>
                  <a:srgbClr val="00B050"/>
                </a:solidFill>
                <a:effectLst>
                  <a:outerShdw blurRad="38100" dist="38100" dir="2700000" algn="tl">
                    <a:srgbClr val="000000">
                      <a:alpha val="43137"/>
                    </a:srgbClr>
                  </a:outerShdw>
                </a:effectLst>
              </a:rPr>
              <a:t>Recherche en cours pour compléter vos efforts</a:t>
            </a:r>
            <a:endParaRPr lang="en-CA" sz="3600" b="1" dirty="0">
              <a:solidFill>
                <a:srgbClr val="00B05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670D1D8E-F93F-43F5-82C4-A60E43356EB0}"/>
              </a:ext>
            </a:extLst>
          </p:cNvPr>
          <p:cNvSpPr>
            <a:spLocks noGrp="1"/>
          </p:cNvSpPr>
          <p:nvPr>
            <p:ph idx="1"/>
          </p:nvPr>
        </p:nvSpPr>
        <p:spPr>
          <a:xfrm>
            <a:off x="1066799" y="2103120"/>
            <a:ext cx="10402111" cy="4112286"/>
          </a:xfrm>
        </p:spPr>
        <p:txBody>
          <a:bodyPr>
            <a:normAutofit lnSpcReduction="10000"/>
          </a:bodyPr>
          <a:lstStyle/>
          <a:p>
            <a:pPr>
              <a:buFont typeface="Arial" panose="020B0604020202020204" pitchFamily="34" charset="0"/>
              <a:buChar char="•"/>
            </a:pPr>
            <a:r>
              <a:rPr lang="fr-FR" sz="2800" b="1" dirty="0"/>
              <a:t>Examen d'environ 50 exemples de documents concernant les applications des données, les techniques de présentation par les étudiants de l'Université de Waterloo</a:t>
            </a:r>
            <a:endParaRPr lang="en-CA" sz="2800" b="1" dirty="0"/>
          </a:p>
          <a:p>
            <a:pPr>
              <a:buFont typeface="Arial" panose="020B0604020202020204" pitchFamily="34" charset="0"/>
              <a:buChar char="•"/>
            </a:pPr>
            <a:r>
              <a:rPr lang="fr-FR" sz="2800" b="1" dirty="0"/>
              <a:t>Analyse des résultats de l'enquête – </a:t>
            </a:r>
            <a:r>
              <a:rPr lang="fr-FR" sz="2800" b="1" dirty="0">
                <a:highlight>
                  <a:srgbClr val="FFFF00"/>
                </a:highlight>
              </a:rPr>
              <a:t>X r</a:t>
            </a:r>
            <a:r>
              <a:rPr lang="fr-CA" sz="2800" b="1" dirty="0" err="1">
                <a:highlight>
                  <a:srgbClr val="FFFF00"/>
                </a:highlight>
              </a:rPr>
              <a:t>éponses</a:t>
            </a:r>
            <a:endParaRPr lang="fr-CA" sz="2800" b="1" dirty="0">
              <a:highlight>
                <a:srgbClr val="FFFF00"/>
              </a:highlight>
            </a:endParaRPr>
          </a:p>
          <a:p>
            <a:pPr>
              <a:buFont typeface="Arial" panose="020B0604020202020204" pitchFamily="34" charset="0"/>
              <a:buChar char="•"/>
            </a:pPr>
            <a:r>
              <a:rPr lang="fr-FR" sz="2800" b="1" dirty="0"/>
              <a:t>Évaluation des outils logiciels</a:t>
            </a:r>
            <a:endParaRPr lang="en-CA" sz="2800" b="1" dirty="0"/>
          </a:p>
          <a:p>
            <a:pPr>
              <a:buFont typeface="Arial" panose="020B0604020202020204" pitchFamily="34" charset="0"/>
              <a:buChar char="•"/>
            </a:pPr>
            <a:r>
              <a:rPr lang="fr-FR" sz="2800" b="1" dirty="0"/>
              <a:t>Carte des fournisseurs de données sur le logement selon un modèle de système de logement</a:t>
            </a:r>
            <a:endParaRPr lang="en-CA" sz="2800" b="1" dirty="0"/>
          </a:p>
        </p:txBody>
      </p:sp>
      <p:sp>
        <p:nvSpPr>
          <p:cNvPr id="3" name="Slide Number Placeholder 2">
            <a:extLst>
              <a:ext uri="{FF2B5EF4-FFF2-40B4-BE49-F238E27FC236}">
                <a16:creationId xmlns:a16="http://schemas.microsoft.com/office/drawing/2014/main" id="{1B815849-058A-4B18-85C5-12CECAB7D8A4}"/>
              </a:ext>
            </a:extLst>
          </p:cNvPr>
          <p:cNvSpPr>
            <a:spLocks noGrp="1"/>
          </p:cNvSpPr>
          <p:nvPr>
            <p:ph type="sldNum" sz="quarter" idx="12"/>
          </p:nvPr>
        </p:nvSpPr>
        <p:spPr/>
        <p:txBody>
          <a:bodyPr/>
          <a:lstStyle/>
          <a:p>
            <a:fld id="{34B7E4EF-A1BD-40F4-AB7B-04F084DD991D}" type="slidenum">
              <a:rPr lang="en-US" smtClean="0"/>
              <a:t>23</a:t>
            </a:fld>
            <a:endParaRPr lang="en-US" dirty="0"/>
          </a:p>
        </p:txBody>
      </p:sp>
    </p:spTree>
    <p:extLst>
      <p:ext uri="{BB962C8B-B14F-4D97-AF65-F5344CB8AC3E}">
        <p14:creationId xmlns:p14="http://schemas.microsoft.com/office/powerpoint/2010/main" val="294313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ctrTitle"/>
          </p:nvPr>
        </p:nvSpPr>
        <p:spPr>
          <a:xfrm>
            <a:off x="1629103" y="2244830"/>
            <a:ext cx="8933796" cy="2437232"/>
          </a:xfrm>
        </p:spPr>
        <p:txBody>
          <a:bodyPr anchor="ctr">
            <a:normAutofit/>
          </a:bodyPr>
          <a:lstStyle/>
          <a:p>
            <a:pPr>
              <a:spcBef>
                <a:spcPts val="0"/>
              </a:spcBef>
            </a:pPr>
            <a:r>
              <a:rPr lang="fr-CA" dirty="0"/>
              <a:t>Exemple</a:t>
            </a:r>
            <a:r>
              <a:rPr lang="en-CA" dirty="0"/>
              <a:t> de tableau de bord</a:t>
            </a:r>
          </a:p>
        </p:txBody>
      </p:sp>
    </p:spTree>
    <p:extLst>
      <p:ext uri="{BB962C8B-B14F-4D97-AF65-F5344CB8AC3E}">
        <p14:creationId xmlns:p14="http://schemas.microsoft.com/office/powerpoint/2010/main" val="320255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7B6BAA-F604-4D01-AA76-46CA2DAD494F}"/>
              </a:ext>
            </a:extLst>
          </p:cNvPr>
          <p:cNvSpPr>
            <a:spLocks noGrp="1"/>
          </p:cNvSpPr>
          <p:nvPr>
            <p:ph type="title"/>
          </p:nvPr>
        </p:nvSpPr>
        <p:spPr/>
        <p:txBody>
          <a:bodyPr/>
          <a:lstStyle/>
          <a:p>
            <a:r>
              <a:rPr lang="en-CA" dirty="0" err="1"/>
              <a:t>Exemple</a:t>
            </a:r>
            <a:r>
              <a:rPr lang="en-CA" dirty="0"/>
              <a:t> de tableau de bord</a:t>
            </a:r>
          </a:p>
        </p:txBody>
      </p:sp>
      <p:sp>
        <p:nvSpPr>
          <p:cNvPr id="10" name="Text Placeholder 9">
            <a:extLst>
              <a:ext uri="{FF2B5EF4-FFF2-40B4-BE49-F238E27FC236}">
                <a16:creationId xmlns:a16="http://schemas.microsoft.com/office/drawing/2014/main" id="{5A517B1D-5C4D-47F3-9AA2-955CFFF03BBC}"/>
              </a:ext>
            </a:extLst>
          </p:cNvPr>
          <p:cNvSpPr>
            <a:spLocks noGrp="1"/>
          </p:cNvSpPr>
          <p:nvPr>
            <p:ph type="body" sz="half" idx="2"/>
          </p:nvPr>
        </p:nvSpPr>
        <p:spPr/>
        <p:txBody>
          <a:bodyPr/>
          <a:lstStyle/>
          <a:p>
            <a:r>
              <a:rPr lang="en-CA" dirty="0"/>
              <a:t>Tableau de bord sur la </a:t>
            </a:r>
            <a:r>
              <a:rPr lang="en-CA" dirty="0" err="1"/>
              <a:t>capacité</a:t>
            </a:r>
            <a:r>
              <a:rPr lang="en-CA" dirty="0"/>
              <a:t> des </a:t>
            </a:r>
            <a:r>
              <a:rPr lang="en-CA" dirty="0" err="1"/>
              <a:t>communautés</a:t>
            </a:r>
            <a:r>
              <a:rPr lang="en-CA" dirty="0"/>
              <a:t> à </a:t>
            </a:r>
            <a:r>
              <a:rPr lang="en-CA" dirty="0" err="1"/>
              <a:t>récupérer</a:t>
            </a:r>
            <a:r>
              <a:rPr lang="en-CA" dirty="0"/>
              <a:t> de la </a:t>
            </a:r>
            <a:r>
              <a:rPr lang="en-CA" dirty="0" err="1"/>
              <a:t>pandémie</a:t>
            </a:r>
            <a:endParaRPr lang="en-CA" dirty="0"/>
          </a:p>
          <a:p>
            <a:endParaRPr lang="en-CA" dirty="0"/>
          </a:p>
          <a:p>
            <a:r>
              <a:rPr lang="fr-FR" dirty="0"/>
              <a:t>Que pourrait inclure un tableau de bord de données sur le logement</a:t>
            </a:r>
            <a:r>
              <a:rPr lang="en-CA" dirty="0"/>
              <a:t>? </a:t>
            </a:r>
          </a:p>
        </p:txBody>
      </p:sp>
      <p:pic>
        <p:nvPicPr>
          <p:cNvPr id="11" name="Picture 10" descr="Graphical user interface, text, application&#10;&#10;Description automatically generated">
            <a:extLst>
              <a:ext uri="{FF2B5EF4-FFF2-40B4-BE49-F238E27FC236}">
                <a16:creationId xmlns:a16="http://schemas.microsoft.com/office/drawing/2014/main" id="{969707AF-1A1C-4C81-AF54-0F980D9AA644}"/>
              </a:ext>
            </a:extLst>
          </p:cNvPr>
          <p:cNvPicPr>
            <a:picLocks noChangeAspect="1"/>
          </p:cNvPicPr>
          <p:nvPr/>
        </p:nvPicPr>
        <p:blipFill>
          <a:blip r:embed="rId2"/>
          <a:stretch>
            <a:fillRect/>
          </a:stretch>
        </p:blipFill>
        <p:spPr>
          <a:xfrm>
            <a:off x="328153" y="567388"/>
            <a:ext cx="7510187" cy="5723224"/>
          </a:xfrm>
          <a:prstGeom prst="rect">
            <a:avLst/>
          </a:prstGeom>
        </p:spPr>
      </p:pic>
    </p:spTree>
    <p:extLst>
      <p:ext uri="{BB962C8B-B14F-4D97-AF65-F5344CB8AC3E}">
        <p14:creationId xmlns:p14="http://schemas.microsoft.com/office/powerpoint/2010/main" val="274886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E300608E-FD02-46A0-B655-DBD5F009D3F8}"/>
              </a:ext>
            </a:extLst>
          </p:cNvPr>
          <p:cNvPicPr>
            <a:picLocks noChangeAspect="1"/>
          </p:cNvPicPr>
          <p:nvPr/>
        </p:nvPicPr>
        <p:blipFill>
          <a:blip r:embed="rId2"/>
          <a:stretch>
            <a:fillRect/>
          </a:stretch>
        </p:blipFill>
        <p:spPr>
          <a:xfrm>
            <a:off x="903958" y="477921"/>
            <a:ext cx="10089943" cy="5902158"/>
          </a:xfrm>
          <a:prstGeom prst="rect">
            <a:avLst/>
          </a:prstGeom>
        </p:spPr>
      </p:pic>
    </p:spTree>
    <p:extLst>
      <p:ext uri="{BB962C8B-B14F-4D97-AF65-F5344CB8AC3E}">
        <p14:creationId xmlns:p14="http://schemas.microsoft.com/office/powerpoint/2010/main" val="285659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9341777C-98B3-4572-9B0F-F16408688D57}"/>
              </a:ext>
            </a:extLst>
          </p:cNvPr>
          <p:cNvPicPr>
            <a:picLocks noGrp="1" noChangeAspect="1"/>
          </p:cNvPicPr>
          <p:nvPr>
            <p:ph idx="1"/>
          </p:nvPr>
        </p:nvPicPr>
        <p:blipFill>
          <a:blip r:embed="rId2"/>
          <a:stretch>
            <a:fillRect/>
          </a:stretch>
        </p:blipFill>
        <p:spPr>
          <a:xfrm>
            <a:off x="652225" y="458189"/>
            <a:ext cx="11042293" cy="5788351"/>
          </a:xfrm>
        </p:spPr>
      </p:pic>
    </p:spTree>
    <p:extLst>
      <p:ext uri="{BB962C8B-B14F-4D97-AF65-F5344CB8AC3E}">
        <p14:creationId xmlns:p14="http://schemas.microsoft.com/office/powerpoint/2010/main" val="29233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6D8BD7F2-7A24-449A-8418-577FB8A23A0D}"/>
              </a:ext>
            </a:extLst>
          </p:cNvPr>
          <p:cNvPicPr>
            <a:picLocks noChangeAspect="1"/>
          </p:cNvPicPr>
          <p:nvPr/>
        </p:nvPicPr>
        <p:blipFill>
          <a:blip r:embed="rId2"/>
          <a:stretch>
            <a:fillRect/>
          </a:stretch>
        </p:blipFill>
        <p:spPr>
          <a:xfrm>
            <a:off x="1199096" y="603376"/>
            <a:ext cx="9793808" cy="5763304"/>
          </a:xfrm>
          <a:prstGeom prst="rect">
            <a:avLst/>
          </a:prstGeom>
        </p:spPr>
      </p:pic>
    </p:spTree>
    <p:extLst>
      <p:ext uri="{BB962C8B-B14F-4D97-AF65-F5344CB8AC3E}">
        <p14:creationId xmlns:p14="http://schemas.microsoft.com/office/powerpoint/2010/main" val="842706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E300608E-FD02-46A0-B655-DBD5F009D3F8}"/>
              </a:ext>
            </a:extLst>
          </p:cNvPr>
          <p:cNvPicPr>
            <a:picLocks noChangeAspect="1"/>
          </p:cNvPicPr>
          <p:nvPr/>
        </p:nvPicPr>
        <p:blipFill>
          <a:blip r:embed="rId2"/>
          <a:stretch>
            <a:fillRect/>
          </a:stretch>
        </p:blipFill>
        <p:spPr>
          <a:xfrm>
            <a:off x="928852" y="512267"/>
            <a:ext cx="9972511" cy="5833466"/>
          </a:xfrm>
          <a:prstGeom prst="rect">
            <a:avLst/>
          </a:prstGeom>
        </p:spPr>
      </p:pic>
    </p:spTree>
    <p:extLst>
      <p:ext uri="{BB962C8B-B14F-4D97-AF65-F5344CB8AC3E}">
        <p14:creationId xmlns:p14="http://schemas.microsoft.com/office/powerpoint/2010/main" val="400621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ctrTitle"/>
          </p:nvPr>
        </p:nvSpPr>
        <p:spPr>
          <a:xfrm>
            <a:off x="1629103" y="2244830"/>
            <a:ext cx="8933796" cy="2437232"/>
          </a:xfrm>
        </p:spPr>
        <p:txBody>
          <a:bodyPr anchor="ctr">
            <a:normAutofit fontScale="90000"/>
          </a:bodyPr>
          <a:lstStyle/>
          <a:p>
            <a:pPr>
              <a:spcBef>
                <a:spcPts val="0"/>
              </a:spcBef>
            </a:pPr>
            <a:r>
              <a:rPr lang="en-CA" dirty="0" err="1"/>
              <a:t>Survol</a:t>
            </a:r>
            <a:r>
              <a:rPr lang="en-CA" dirty="0"/>
              <a:t> du </a:t>
            </a:r>
            <a:r>
              <a:rPr lang="en-CA" dirty="0" err="1"/>
              <a:t>laboratoire</a:t>
            </a:r>
            <a:r>
              <a:rPr lang="en-CA" dirty="0"/>
              <a:t> de solutions du </a:t>
            </a:r>
            <a:r>
              <a:rPr lang="en-CA" dirty="0" err="1"/>
              <a:t>pdc</a:t>
            </a:r>
            <a:endParaRPr lang="en-CA" dirty="0"/>
          </a:p>
        </p:txBody>
      </p:sp>
      <p:sp>
        <p:nvSpPr>
          <p:cNvPr id="8" name="Subtitle 2">
            <a:extLst>
              <a:ext uri="{FF2B5EF4-FFF2-40B4-BE49-F238E27FC236}">
                <a16:creationId xmlns:a16="http://schemas.microsoft.com/office/drawing/2014/main" id="{F9F9BFE2-C3FC-45F3-9B60-02A374B0F774}"/>
              </a:ext>
            </a:extLst>
          </p:cNvPr>
          <p:cNvSpPr>
            <a:spLocks noGrp="1"/>
          </p:cNvSpPr>
          <p:nvPr>
            <p:ph type="subTitle" idx="1"/>
          </p:nvPr>
        </p:nvSpPr>
        <p:spPr>
          <a:xfrm>
            <a:off x="1629101" y="4682062"/>
            <a:ext cx="8936846" cy="457201"/>
          </a:xfrm>
        </p:spPr>
        <p:txBody>
          <a:bodyPr/>
          <a:lstStyle/>
          <a:p>
            <a:endParaRPr lang="en-US"/>
          </a:p>
        </p:txBody>
      </p:sp>
    </p:spTree>
    <p:extLst>
      <p:ext uri="{BB962C8B-B14F-4D97-AF65-F5344CB8AC3E}">
        <p14:creationId xmlns:p14="http://schemas.microsoft.com/office/powerpoint/2010/main" val="54358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BCBC-8ED7-476D-8125-106FDE9F1C9D}"/>
              </a:ext>
            </a:extLst>
          </p:cNvPr>
          <p:cNvSpPr>
            <a:spLocks noGrp="1"/>
          </p:cNvSpPr>
          <p:nvPr>
            <p:ph type="ctrTitle"/>
          </p:nvPr>
        </p:nvSpPr>
        <p:spPr>
          <a:xfrm>
            <a:off x="1629103" y="2244830"/>
            <a:ext cx="8933796" cy="2437232"/>
          </a:xfrm>
        </p:spPr>
        <p:txBody>
          <a:bodyPr anchor="ctr">
            <a:normAutofit/>
          </a:bodyPr>
          <a:lstStyle/>
          <a:p>
            <a:r>
              <a:rPr lang="en-CA" dirty="0"/>
              <a:t>Discussion de Groupe</a:t>
            </a:r>
          </a:p>
        </p:txBody>
      </p:sp>
    </p:spTree>
    <p:extLst>
      <p:ext uri="{BB962C8B-B14F-4D97-AF65-F5344CB8AC3E}">
        <p14:creationId xmlns:p14="http://schemas.microsoft.com/office/powerpoint/2010/main" val="275226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849033-ECD1-443D-9928-BA558402030C}"/>
              </a:ext>
            </a:extLst>
          </p:cNvPr>
          <p:cNvSpPr>
            <a:spLocks noGrp="1"/>
          </p:cNvSpPr>
          <p:nvPr>
            <p:ph sz="half" idx="1"/>
          </p:nvPr>
        </p:nvSpPr>
        <p:spPr>
          <a:xfrm>
            <a:off x="1066800" y="892098"/>
            <a:ext cx="5423210" cy="4960062"/>
          </a:xfrm>
        </p:spPr>
        <p:txBody>
          <a:bodyPr>
            <a:normAutofit fontScale="85000" lnSpcReduction="10000"/>
          </a:bodyPr>
          <a:lstStyle/>
          <a:p>
            <a:r>
              <a:rPr lang="fr-CA" dirty="0"/>
              <a:t>4-5 sous-groupes</a:t>
            </a:r>
          </a:p>
          <a:p>
            <a:r>
              <a:rPr lang="fr-CA" dirty="0"/>
              <a:t>Utiliser Zoom et Mural pour faciliter les discussions. </a:t>
            </a:r>
            <a:r>
              <a:rPr lang="fr-CA" sz="1800" dirty="0">
                <a:latin typeface="Calibri" panose="020F0502020204030204" pitchFamily="34" charset="0"/>
                <a:ea typeface="Times New Roman" panose="02020603050405020304" pitchFamily="18" charset="0"/>
                <a:cs typeface="Calibri" panose="020F0502020204030204" pitchFamily="34" charset="0"/>
                <a:hlinkClick r:id="rId3"/>
              </a:rPr>
              <a:t>https://app.mural.co/t/ctlabs8714/m/ctlabs8714/1613158781799/1b6f26b0c5a1bcfe6150c27910d8484e1fef5967</a:t>
            </a:r>
            <a:endParaRPr lang="fr-CA" sz="1800" dirty="0">
              <a:latin typeface="Calibri" panose="020F0502020204030204" pitchFamily="34" charset="0"/>
              <a:ea typeface="Times New Roman" panose="02020603050405020304" pitchFamily="18" charset="0"/>
              <a:cs typeface="Calibri" panose="020F0502020204030204" pitchFamily="34" charset="0"/>
            </a:endParaRPr>
          </a:p>
          <a:p>
            <a:endParaRPr lang="fr-CA" dirty="0"/>
          </a:p>
          <a:p>
            <a:r>
              <a:rPr lang="fr-CA" dirty="0"/>
              <a:t>Utiliser les post </a:t>
            </a:r>
            <a:r>
              <a:rPr lang="fr-CA" dirty="0" err="1"/>
              <a:t>it</a:t>
            </a:r>
            <a:r>
              <a:rPr lang="fr-CA" dirty="0"/>
              <a:t> pour partager les idées et les suggestions</a:t>
            </a:r>
          </a:p>
          <a:p>
            <a:pPr marL="0" indent="0">
              <a:buNone/>
            </a:pPr>
            <a:endParaRPr lang="fr-CA" dirty="0"/>
          </a:p>
          <a:p>
            <a:r>
              <a:rPr lang="fr-CA" b="1" dirty="0"/>
              <a:t>Questions: </a:t>
            </a:r>
          </a:p>
          <a:p>
            <a:endParaRPr lang="fr-CA" dirty="0"/>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Q1 </a:t>
            </a:r>
            <a:r>
              <a:rPr lang="fr-FR" sz="1800" dirty="0">
                <a:effectLst/>
                <a:latin typeface="Calibri" panose="020F0502020204030204" pitchFamily="34" charset="0"/>
                <a:ea typeface="Calibri" panose="020F0502020204030204" pitchFamily="34" charset="0"/>
                <a:cs typeface="Times New Roman" panose="02020603050405020304" pitchFamily="18" charset="0"/>
              </a:rPr>
              <a:t>Compte tenu du survol du projet et des informations données dans la Synthèse des défis, que manque-t-il?</a:t>
            </a:r>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Q2 </a:t>
            </a:r>
            <a:r>
              <a:rPr lang="fr-FR" sz="1800" dirty="0">
                <a:effectLst/>
                <a:latin typeface="Calibri" panose="020F0502020204030204" pitchFamily="34" charset="0"/>
                <a:ea typeface="Calibri" panose="020F0502020204030204" pitchFamily="34" charset="0"/>
                <a:cs typeface="Times New Roman" panose="02020603050405020304" pitchFamily="18" charset="0"/>
              </a:rPr>
              <a:t>Sources de données et prise de décision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Qui détient les données sur le logement?</a:t>
            </a:r>
            <a:r>
              <a:rPr lang="fr-CA" sz="1800" dirty="0">
                <a:effectLst/>
                <a:latin typeface="Calibri" panose="020F0502020204030204" pitchFamily="34" charset="0"/>
                <a:ea typeface="Calibri" panose="020F0502020204030204" pitchFamily="34" charset="0"/>
                <a:cs typeface="Times New Roman" panose="02020603050405020304" pitchFamily="18" charset="0"/>
              </a:rPr>
              <a:t> Qui les utilise? Comment?   </a:t>
            </a:r>
          </a:p>
          <a:p>
            <a:pPr marL="0" indent="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Q3 Parties prenantes : </a:t>
            </a:r>
            <a:r>
              <a:rPr lang="fr-FR" sz="1800" dirty="0">
                <a:effectLst/>
                <a:latin typeface="Calibri" panose="020F0502020204030204" pitchFamily="34" charset="0"/>
                <a:ea typeface="Calibri" panose="020F0502020204030204" pitchFamily="34" charset="0"/>
                <a:cs typeface="Times New Roman" panose="02020603050405020304" pitchFamily="18" charset="0"/>
              </a:rPr>
              <a:t>Y a-t-il d'autres organisations qui devraient être invitées à participer à de futures sessions?</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CA" dirty="0"/>
          </a:p>
          <a:p>
            <a:endParaRPr lang="fr-CA" dirty="0"/>
          </a:p>
        </p:txBody>
      </p:sp>
      <p:pic>
        <p:nvPicPr>
          <p:cNvPr id="9" name="Picture 8">
            <a:extLst>
              <a:ext uri="{FF2B5EF4-FFF2-40B4-BE49-F238E27FC236}">
                <a16:creationId xmlns:a16="http://schemas.microsoft.com/office/drawing/2014/main" id="{9C5D39E3-E965-4272-A253-39968CE541A8}"/>
              </a:ext>
            </a:extLst>
          </p:cNvPr>
          <p:cNvPicPr>
            <a:picLocks noChangeAspect="1"/>
          </p:cNvPicPr>
          <p:nvPr/>
        </p:nvPicPr>
        <p:blipFill rotWithShape="1">
          <a:blip r:embed="rId4"/>
          <a:srcRect l="58812" t="2298" r="10500" b="46809"/>
          <a:stretch/>
        </p:blipFill>
        <p:spPr>
          <a:xfrm>
            <a:off x="7194896" y="1505414"/>
            <a:ext cx="4385229" cy="2849061"/>
          </a:xfrm>
          <a:prstGeom prst="rect">
            <a:avLst/>
          </a:prstGeom>
        </p:spPr>
      </p:pic>
    </p:spTree>
    <p:extLst>
      <p:ext uri="{BB962C8B-B14F-4D97-AF65-F5344CB8AC3E}">
        <p14:creationId xmlns:p14="http://schemas.microsoft.com/office/powerpoint/2010/main" val="96678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BCBC-8ED7-476D-8125-106FDE9F1C9D}"/>
              </a:ext>
            </a:extLst>
          </p:cNvPr>
          <p:cNvSpPr>
            <a:spLocks noGrp="1"/>
          </p:cNvSpPr>
          <p:nvPr>
            <p:ph type="ctrTitle"/>
          </p:nvPr>
        </p:nvSpPr>
        <p:spPr>
          <a:xfrm>
            <a:off x="1629103" y="2244830"/>
            <a:ext cx="8933796" cy="2437232"/>
          </a:xfrm>
        </p:spPr>
        <p:txBody>
          <a:bodyPr anchor="ctr">
            <a:normAutofit/>
          </a:bodyPr>
          <a:lstStyle/>
          <a:p>
            <a:r>
              <a:rPr lang="en-CA" dirty="0" err="1"/>
              <a:t>Compte</a:t>
            </a:r>
            <a:r>
              <a:rPr lang="en-CA" dirty="0"/>
              <a:t> </a:t>
            </a:r>
            <a:r>
              <a:rPr lang="en-CA" dirty="0" err="1"/>
              <a:t>rendu</a:t>
            </a:r>
            <a:endParaRPr lang="en-CA" dirty="0"/>
          </a:p>
        </p:txBody>
      </p:sp>
      <p:sp>
        <p:nvSpPr>
          <p:cNvPr id="3" name="Content Placeholder 2">
            <a:extLst>
              <a:ext uri="{FF2B5EF4-FFF2-40B4-BE49-F238E27FC236}">
                <a16:creationId xmlns:a16="http://schemas.microsoft.com/office/drawing/2014/main" id="{ADA4B270-8F66-456D-A96E-E998F5B55D8D}"/>
              </a:ext>
            </a:extLst>
          </p:cNvPr>
          <p:cNvSpPr>
            <a:spLocks noGrp="1"/>
          </p:cNvSpPr>
          <p:nvPr>
            <p:ph type="subTitle" idx="1"/>
          </p:nvPr>
        </p:nvSpPr>
        <p:spPr>
          <a:xfrm>
            <a:off x="1629101" y="4682062"/>
            <a:ext cx="8936846" cy="457201"/>
          </a:xfrm>
        </p:spPr>
        <p:txBody>
          <a:bodyPr>
            <a:normAutofit/>
          </a:bodyPr>
          <a:lstStyle/>
          <a:p>
            <a:pPr>
              <a:lnSpc>
                <a:spcPct val="100000"/>
              </a:lnSpc>
              <a:spcAft>
                <a:spcPts val="600"/>
              </a:spcAft>
            </a:pPr>
            <a:r>
              <a:rPr lang="fr-FR" dirty="0"/>
              <a:t>Veuillez partager 2-3 points saillants de chaque discussion de groupe.</a:t>
            </a:r>
            <a:endParaRPr lang="en-CA" dirty="0"/>
          </a:p>
        </p:txBody>
      </p:sp>
    </p:spTree>
    <p:extLst>
      <p:ext uri="{BB962C8B-B14F-4D97-AF65-F5344CB8AC3E}">
        <p14:creationId xmlns:p14="http://schemas.microsoft.com/office/powerpoint/2010/main" val="1938458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title"/>
          </p:nvPr>
        </p:nvSpPr>
        <p:spPr/>
        <p:txBody>
          <a:bodyPr/>
          <a:lstStyle/>
          <a:p>
            <a:pPr>
              <a:lnSpc>
                <a:spcPct val="107000"/>
              </a:lnSpc>
              <a:spcBef>
                <a:spcPts val="0"/>
              </a:spcBef>
            </a:pPr>
            <a:r>
              <a:rPr lang="fr-CA" dirty="0">
                <a:solidFill>
                  <a:schemeClr val="accent2">
                    <a:lumMod val="75000"/>
                  </a:schemeClr>
                </a:solidFill>
              </a:rPr>
              <a:t>Prochaines</a:t>
            </a:r>
            <a:r>
              <a:rPr lang="en-CA" dirty="0">
                <a:solidFill>
                  <a:schemeClr val="accent2">
                    <a:lumMod val="75000"/>
                  </a:schemeClr>
                </a:solidFill>
              </a:rPr>
              <a:t> </a:t>
            </a:r>
            <a:r>
              <a:rPr lang="fr-CA" dirty="0">
                <a:solidFill>
                  <a:schemeClr val="accent2">
                    <a:lumMod val="75000"/>
                  </a:schemeClr>
                </a:solidFill>
              </a:rPr>
              <a:t>étapes</a:t>
            </a:r>
            <a:endParaRPr lang="en-CA" dirty="0">
              <a:solidFill>
                <a:schemeClr val="accent2">
                  <a:lumMod val="75000"/>
                </a:schemeClr>
              </a:solidFill>
            </a:endParaRPr>
          </a:p>
        </p:txBody>
      </p:sp>
      <p:graphicFrame>
        <p:nvGraphicFramePr>
          <p:cNvPr id="4" name="Content Placeholder 2">
            <a:extLst>
              <a:ext uri="{FF2B5EF4-FFF2-40B4-BE49-F238E27FC236}">
                <a16:creationId xmlns:a16="http://schemas.microsoft.com/office/drawing/2014/main" id="{506DF2AB-9A20-4EDA-BB51-E7FA7429E783}"/>
              </a:ext>
            </a:extLst>
          </p:cNvPr>
          <p:cNvGraphicFramePr>
            <a:graphicFrameLocks/>
          </p:cNvGraphicFramePr>
          <p:nvPr>
            <p:extLst>
              <p:ext uri="{D42A27DB-BD31-4B8C-83A1-F6EECF244321}">
                <p14:modId xmlns:p14="http://schemas.microsoft.com/office/powerpoint/2010/main" val="3385737372"/>
              </p:ext>
            </p:extLst>
          </p:nvPr>
        </p:nvGraphicFramePr>
        <p:xfrm>
          <a:off x="522350" y="1226439"/>
          <a:ext cx="106775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1BFA96AA-72F4-4564-B36B-9DF6513A0938}"/>
              </a:ext>
            </a:extLst>
          </p:cNvPr>
          <p:cNvSpPr/>
          <p:nvPr/>
        </p:nvSpPr>
        <p:spPr>
          <a:xfrm>
            <a:off x="1554480" y="4379976"/>
            <a:ext cx="2450592" cy="1835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0216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7A42E0-A2B8-482A-A3ED-8835A3975213}"/>
              </a:ext>
            </a:extLst>
          </p:cNvPr>
          <p:cNvSpPr txBox="1">
            <a:spLocks/>
          </p:cNvSpPr>
          <p:nvPr/>
        </p:nvSpPr>
        <p:spPr>
          <a:xfrm>
            <a:off x="2001345" y="2197286"/>
            <a:ext cx="7886700"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dirty="0" err="1">
                <a:solidFill>
                  <a:schemeClr val="bg2">
                    <a:lumMod val="25000"/>
                  </a:schemeClr>
                </a:solidFill>
              </a:rPr>
              <a:t>Visitez</a:t>
            </a:r>
            <a:br>
              <a:rPr lang="en-CA" dirty="0">
                <a:solidFill>
                  <a:schemeClr val="bg2">
                    <a:lumMod val="25000"/>
                  </a:schemeClr>
                </a:solidFill>
              </a:rPr>
            </a:br>
            <a:r>
              <a:rPr lang="en-CA" dirty="0">
                <a:solidFill>
                  <a:schemeClr val="bg2">
                    <a:lumMod val="25000"/>
                  </a:schemeClr>
                </a:solidFill>
                <a:hlinkClick r:id="rId2"/>
              </a:rPr>
              <a:t>www.donneescommunautaires.ca</a:t>
            </a:r>
            <a:endParaRPr lang="en-CA" dirty="0">
              <a:solidFill>
                <a:schemeClr val="bg2">
                  <a:lumMod val="25000"/>
                </a:schemeClr>
              </a:solidFill>
            </a:endParaRPr>
          </a:p>
          <a:p>
            <a:pPr marL="0" indent="0" algn="ctr">
              <a:buFont typeface="Arial" panose="020B0604020202020204" pitchFamily="34" charset="0"/>
              <a:buNone/>
            </a:pPr>
            <a:r>
              <a:rPr lang="en-CA" dirty="0" err="1">
                <a:solidFill>
                  <a:schemeClr val="bg2">
                    <a:lumMod val="25000"/>
                  </a:schemeClr>
                </a:solidFill>
              </a:rPr>
              <a:t>ou</a:t>
            </a:r>
            <a:endParaRPr lang="en-CA" dirty="0">
              <a:solidFill>
                <a:schemeClr val="bg2">
                  <a:lumMod val="25000"/>
                </a:schemeClr>
              </a:solidFill>
            </a:endParaRPr>
          </a:p>
          <a:p>
            <a:pPr marL="0" indent="0" algn="ctr">
              <a:buFont typeface="Arial" panose="020B0604020202020204" pitchFamily="34" charset="0"/>
              <a:buNone/>
            </a:pPr>
            <a:r>
              <a:rPr lang="en-CA" dirty="0" err="1">
                <a:solidFill>
                  <a:schemeClr val="bg2">
                    <a:lumMod val="25000"/>
                  </a:schemeClr>
                </a:solidFill>
              </a:rPr>
              <a:t>Envoyez</a:t>
            </a:r>
            <a:r>
              <a:rPr lang="en-CA" dirty="0">
                <a:solidFill>
                  <a:schemeClr val="bg2">
                    <a:lumMod val="25000"/>
                  </a:schemeClr>
                </a:solidFill>
              </a:rPr>
              <a:t>-nous un courriel</a:t>
            </a:r>
            <a:br>
              <a:rPr lang="en-CA" dirty="0">
                <a:solidFill>
                  <a:schemeClr val="bg2">
                    <a:lumMod val="25000"/>
                  </a:schemeClr>
                </a:solidFill>
              </a:rPr>
            </a:br>
            <a:r>
              <a:rPr lang="en-CA" u="sng" dirty="0">
                <a:solidFill>
                  <a:schemeClr val="bg2">
                    <a:lumMod val="25000"/>
                  </a:schemeClr>
                </a:solidFill>
                <a:hlinkClick r:id="rId3"/>
              </a:rPr>
              <a:t>informations@donneescommunautaires.ca</a:t>
            </a:r>
            <a:br>
              <a:rPr lang="en-CA" dirty="0">
                <a:solidFill>
                  <a:schemeClr val="bg2">
                    <a:lumMod val="25000"/>
                  </a:schemeClr>
                </a:solidFill>
              </a:rPr>
            </a:br>
            <a:endParaRPr lang="en-CA" dirty="0">
              <a:solidFill>
                <a:schemeClr val="bg2">
                  <a:lumMod val="25000"/>
                </a:schemeClr>
              </a:solidFill>
            </a:endParaRPr>
          </a:p>
        </p:txBody>
      </p:sp>
      <p:sp>
        <p:nvSpPr>
          <p:cNvPr id="6" name="Slide Number Placeholder 3">
            <a:extLst>
              <a:ext uri="{FF2B5EF4-FFF2-40B4-BE49-F238E27FC236}">
                <a16:creationId xmlns:a16="http://schemas.microsoft.com/office/drawing/2014/main" id="{555265B0-EE88-41F2-91BA-6B96BF347B32}"/>
              </a:ext>
            </a:extLst>
          </p:cNvPr>
          <p:cNvSpPr>
            <a:spLocks noGrp="1"/>
          </p:cNvSpPr>
          <p:nvPr>
            <p:ph type="sldNum" sz="quarter" idx="12"/>
          </p:nvPr>
        </p:nvSpPr>
        <p:spPr>
          <a:xfrm>
            <a:off x="9888045" y="6173384"/>
            <a:ext cx="2133600" cy="365125"/>
          </a:xfrm>
        </p:spPr>
        <p:txBody>
          <a:bodyPr/>
          <a:lstStyle/>
          <a:p>
            <a:fld id="{BC63B572-58A6-46C7-B1E5-F37204D95BB2}" type="slidenum">
              <a:rPr lang="en-CA" smtClean="0"/>
              <a:pPr/>
              <a:t>34</a:t>
            </a:fld>
            <a:endParaRPr lang="en-CA"/>
          </a:p>
        </p:txBody>
      </p:sp>
      <p:pic>
        <p:nvPicPr>
          <p:cNvPr id="3" name="Picture 2" descr="A picture containing graphical user interface&#10;&#10;Description automatically generated">
            <a:extLst>
              <a:ext uri="{FF2B5EF4-FFF2-40B4-BE49-F238E27FC236}">
                <a16:creationId xmlns:a16="http://schemas.microsoft.com/office/drawing/2014/main" id="{1318F144-A63F-4BB0-8CD4-80B529DD586B}"/>
              </a:ext>
            </a:extLst>
          </p:cNvPr>
          <p:cNvPicPr>
            <a:picLocks noChangeAspect="1"/>
          </p:cNvPicPr>
          <p:nvPr/>
        </p:nvPicPr>
        <p:blipFill>
          <a:blip r:embed="rId4"/>
          <a:stretch>
            <a:fillRect/>
          </a:stretch>
        </p:blipFill>
        <p:spPr>
          <a:xfrm>
            <a:off x="946150" y="408943"/>
            <a:ext cx="10299700" cy="1705607"/>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557972A7-BE21-49F6-A7E3-656180FB1780}"/>
              </a:ext>
            </a:extLst>
          </p:cNvPr>
          <p:cNvPicPr>
            <a:picLocks noChangeAspect="1"/>
          </p:cNvPicPr>
          <p:nvPr/>
        </p:nvPicPr>
        <p:blipFill>
          <a:blip r:embed="rId5"/>
          <a:stretch>
            <a:fillRect/>
          </a:stretch>
        </p:blipFill>
        <p:spPr>
          <a:xfrm>
            <a:off x="3919723" y="5012094"/>
            <a:ext cx="4352553" cy="1161290"/>
          </a:xfrm>
          <a:prstGeom prst="rect">
            <a:avLst/>
          </a:prstGeom>
        </p:spPr>
      </p:pic>
    </p:spTree>
    <p:extLst>
      <p:ext uri="{BB962C8B-B14F-4D97-AF65-F5344CB8AC3E}">
        <p14:creationId xmlns:p14="http://schemas.microsoft.com/office/powerpoint/2010/main" val="26905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0949" y="2731875"/>
            <a:ext cx="1408401" cy="275099"/>
          </a:xfrm>
          <a:prstGeom prst="rect">
            <a:avLst/>
          </a:prstGeom>
        </p:spPr>
        <p:txBody>
          <a:bodyPr vert="horz" wrap="square" lIns="0" tIns="8659" rIns="0" bIns="0" rtlCol="0">
            <a:spAutoFit/>
          </a:bodyPr>
          <a:lstStyle/>
          <a:p>
            <a:pPr marL="8659" marR="3464">
              <a:lnSpc>
                <a:spcPct val="121200"/>
              </a:lnSpc>
              <a:spcBef>
                <a:spcPts val="68"/>
              </a:spcBef>
            </a:pPr>
            <a:r>
              <a:rPr lang="fr-FR" sz="750" spc="-3" dirty="0">
                <a:solidFill>
                  <a:srgbClr val="414042"/>
                </a:solidFill>
                <a:latin typeface="Arial"/>
                <a:cs typeface="Arial"/>
              </a:rPr>
              <a:t>Établir la portée du projet et reformuler problème.</a:t>
            </a:r>
          </a:p>
        </p:txBody>
      </p:sp>
      <p:sp>
        <p:nvSpPr>
          <p:cNvPr id="3" name="object 3"/>
          <p:cNvSpPr txBox="1"/>
          <p:nvPr/>
        </p:nvSpPr>
        <p:spPr>
          <a:xfrm>
            <a:off x="5695025" y="2666085"/>
            <a:ext cx="1863869" cy="275099"/>
          </a:xfrm>
          <a:prstGeom prst="rect">
            <a:avLst/>
          </a:prstGeom>
        </p:spPr>
        <p:txBody>
          <a:bodyPr vert="horz" wrap="square" lIns="0" tIns="8659" rIns="0" bIns="0" rtlCol="0">
            <a:spAutoFit/>
          </a:bodyPr>
          <a:lstStyle/>
          <a:p>
            <a:pPr marL="8659" marR="3464">
              <a:lnSpc>
                <a:spcPct val="121200"/>
              </a:lnSpc>
              <a:spcBef>
                <a:spcPts val="68"/>
              </a:spcBef>
            </a:pPr>
            <a:r>
              <a:rPr lang="fr-CA" sz="750" spc="-14" dirty="0">
                <a:solidFill>
                  <a:srgbClr val="414042"/>
                </a:solidFill>
                <a:latin typeface="Arial"/>
                <a:cs typeface="Arial"/>
              </a:rPr>
              <a:t>Développer de nouvelles idées grâce à la contribution des parties prenantes</a:t>
            </a:r>
            <a:endParaRPr sz="750" dirty="0">
              <a:latin typeface="Arial"/>
              <a:cs typeface="Arial"/>
            </a:endParaRPr>
          </a:p>
        </p:txBody>
      </p:sp>
      <p:sp>
        <p:nvSpPr>
          <p:cNvPr id="4" name="object 4"/>
          <p:cNvSpPr txBox="1"/>
          <p:nvPr/>
        </p:nvSpPr>
        <p:spPr>
          <a:xfrm>
            <a:off x="3707390" y="2703475"/>
            <a:ext cx="1609292" cy="275099"/>
          </a:xfrm>
          <a:prstGeom prst="rect">
            <a:avLst/>
          </a:prstGeom>
        </p:spPr>
        <p:txBody>
          <a:bodyPr vert="horz" wrap="square" lIns="0" tIns="8659" rIns="0" bIns="0" rtlCol="0">
            <a:spAutoFit/>
          </a:bodyPr>
          <a:lstStyle/>
          <a:p>
            <a:pPr marL="8659" marR="3464">
              <a:lnSpc>
                <a:spcPct val="121200"/>
              </a:lnSpc>
              <a:spcBef>
                <a:spcPts val="68"/>
              </a:spcBef>
            </a:pPr>
            <a:r>
              <a:rPr lang="fr-CA" sz="750" spc="-17" dirty="0">
                <a:solidFill>
                  <a:srgbClr val="414042"/>
                </a:solidFill>
                <a:latin typeface="Arial"/>
                <a:cs typeface="Arial"/>
              </a:rPr>
              <a:t>Générer des informations et mieux comprendre l’état de la situation</a:t>
            </a:r>
            <a:endParaRPr lang="en-CA" sz="750" dirty="0">
              <a:solidFill>
                <a:srgbClr val="414042"/>
              </a:solidFill>
              <a:latin typeface="Arial"/>
              <a:cs typeface="Arial"/>
            </a:endParaRPr>
          </a:p>
        </p:txBody>
      </p:sp>
      <p:sp>
        <p:nvSpPr>
          <p:cNvPr id="6" name="object 6"/>
          <p:cNvSpPr txBox="1"/>
          <p:nvPr/>
        </p:nvSpPr>
        <p:spPr>
          <a:xfrm>
            <a:off x="7810500" y="2631455"/>
            <a:ext cx="1223530" cy="414752"/>
          </a:xfrm>
          <a:prstGeom prst="rect">
            <a:avLst/>
          </a:prstGeom>
        </p:spPr>
        <p:txBody>
          <a:bodyPr vert="horz" wrap="square" lIns="0" tIns="8659" rIns="0" bIns="0" rtlCol="0">
            <a:spAutoFit/>
          </a:bodyPr>
          <a:lstStyle/>
          <a:p>
            <a:pPr marL="8659" marR="3464">
              <a:lnSpc>
                <a:spcPct val="121200"/>
              </a:lnSpc>
              <a:spcBef>
                <a:spcPts val="68"/>
              </a:spcBef>
            </a:pPr>
            <a:r>
              <a:rPr lang="fr-CA" sz="750" spc="3" dirty="0">
                <a:solidFill>
                  <a:srgbClr val="414042"/>
                </a:solidFill>
                <a:latin typeface="Arial"/>
                <a:cs typeface="Arial"/>
              </a:rPr>
              <a:t>Tester et affiner les idées </a:t>
            </a:r>
            <a:r>
              <a:rPr lang="fr-CA" sz="750" spc="-3" dirty="0">
                <a:solidFill>
                  <a:srgbClr val="414042"/>
                </a:solidFill>
                <a:latin typeface="Arial"/>
                <a:cs typeface="Arial"/>
              </a:rPr>
              <a:t>et les multiples </a:t>
            </a:r>
            <a:r>
              <a:rPr sz="750" spc="7" dirty="0">
                <a:solidFill>
                  <a:srgbClr val="414042"/>
                </a:solidFill>
                <a:latin typeface="Arial"/>
                <a:cs typeface="Arial"/>
              </a:rPr>
              <a:t>solutions</a:t>
            </a:r>
            <a:r>
              <a:rPr lang="fr-CA" sz="750" spc="7" dirty="0">
                <a:solidFill>
                  <a:srgbClr val="414042"/>
                </a:solidFill>
                <a:latin typeface="Arial"/>
                <a:cs typeface="Arial"/>
              </a:rPr>
              <a:t> potentielles</a:t>
            </a:r>
            <a:r>
              <a:rPr sz="750" spc="7" dirty="0">
                <a:solidFill>
                  <a:srgbClr val="414042"/>
                </a:solidFill>
                <a:latin typeface="Arial"/>
                <a:cs typeface="Arial"/>
              </a:rPr>
              <a:t>.</a:t>
            </a:r>
            <a:endParaRPr sz="750" dirty="0">
              <a:latin typeface="Arial"/>
              <a:cs typeface="Arial"/>
            </a:endParaRPr>
          </a:p>
        </p:txBody>
      </p:sp>
      <p:sp>
        <p:nvSpPr>
          <p:cNvPr id="7" name="object 7"/>
          <p:cNvSpPr/>
          <p:nvPr/>
        </p:nvSpPr>
        <p:spPr>
          <a:xfrm>
            <a:off x="2072813" y="3339838"/>
            <a:ext cx="1404678" cy="469435"/>
          </a:xfrm>
          <a:prstGeom prst="rect">
            <a:avLst/>
          </a:prstGeom>
          <a:blipFill>
            <a:blip r:embed="rId3" cstate="print"/>
            <a:stretch>
              <a:fillRect/>
            </a:stretch>
          </a:blipFill>
        </p:spPr>
        <p:txBody>
          <a:bodyPr wrap="square" lIns="0" tIns="0" rIns="0" bIns="0" rtlCol="0"/>
          <a:lstStyle/>
          <a:p>
            <a:endParaRPr sz="1227"/>
          </a:p>
        </p:txBody>
      </p:sp>
      <p:sp>
        <p:nvSpPr>
          <p:cNvPr id="8" name="object 8"/>
          <p:cNvSpPr/>
          <p:nvPr/>
        </p:nvSpPr>
        <p:spPr>
          <a:xfrm>
            <a:off x="3707936" y="3296714"/>
            <a:ext cx="4038738" cy="751514"/>
          </a:xfrm>
          <a:prstGeom prst="rect">
            <a:avLst/>
          </a:prstGeom>
          <a:blipFill>
            <a:blip r:embed="rId4" cstate="print"/>
            <a:stretch>
              <a:fillRect/>
            </a:stretch>
          </a:blipFill>
        </p:spPr>
        <p:txBody>
          <a:bodyPr wrap="square" lIns="0" tIns="0" rIns="0" bIns="0" rtlCol="0"/>
          <a:lstStyle/>
          <a:p>
            <a:endParaRPr sz="1227"/>
          </a:p>
        </p:txBody>
      </p:sp>
      <p:sp>
        <p:nvSpPr>
          <p:cNvPr id="10" name="object 10"/>
          <p:cNvSpPr/>
          <p:nvPr/>
        </p:nvSpPr>
        <p:spPr>
          <a:xfrm>
            <a:off x="2072813" y="3643693"/>
            <a:ext cx="408709" cy="408709"/>
          </a:xfrm>
          <a:custGeom>
            <a:avLst/>
            <a:gdLst/>
            <a:ahLst/>
            <a:cxnLst/>
            <a:rect l="l" t="t" r="r" b="b"/>
            <a:pathLst>
              <a:path w="599439"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11" name="object 11"/>
          <p:cNvSpPr/>
          <p:nvPr/>
        </p:nvSpPr>
        <p:spPr>
          <a:xfrm>
            <a:off x="3694458" y="3843926"/>
            <a:ext cx="408709" cy="408709"/>
          </a:xfrm>
          <a:custGeom>
            <a:avLst/>
            <a:gdLst/>
            <a:ahLst/>
            <a:cxnLst/>
            <a:rect l="l" t="t" r="r" b="b"/>
            <a:pathLst>
              <a:path w="599439"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12" name="object 12"/>
          <p:cNvSpPr txBox="1"/>
          <p:nvPr/>
        </p:nvSpPr>
        <p:spPr>
          <a:xfrm>
            <a:off x="2115865" y="3611257"/>
            <a:ext cx="109538" cy="302542"/>
          </a:xfrm>
          <a:prstGeom prst="rect">
            <a:avLst/>
          </a:prstGeom>
        </p:spPr>
        <p:txBody>
          <a:bodyPr vert="horz" wrap="square" lIns="0" tIns="8659" rIns="0" bIns="0" rtlCol="0">
            <a:spAutoFit/>
          </a:bodyPr>
          <a:lstStyle/>
          <a:p>
            <a:pPr marL="8659">
              <a:spcBef>
                <a:spcPts val="68"/>
              </a:spcBef>
            </a:pPr>
            <a:r>
              <a:rPr sz="1909" b="1" spc="-245" dirty="0">
                <a:solidFill>
                  <a:srgbClr val="FFFFFF"/>
                </a:solidFill>
                <a:latin typeface="Calibri"/>
                <a:cs typeface="Calibri"/>
              </a:rPr>
              <a:t>1</a:t>
            </a:r>
            <a:endParaRPr sz="1909">
              <a:latin typeface="Calibri"/>
              <a:cs typeface="Calibri"/>
            </a:endParaRPr>
          </a:p>
        </p:txBody>
      </p:sp>
      <p:sp>
        <p:nvSpPr>
          <p:cNvPr id="13" name="object 13"/>
          <p:cNvSpPr txBox="1"/>
          <p:nvPr/>
        </p:nvSpPr>
        <p:spPr>
          <a:xfrm>
            <a:off x="3713018" y="3888417"/>
            <a:ext cx="408709" cy="218521"/>
          </a:xfrm>
          <a:prstGeom prst="rect">
            <a:avLst/>
          </a:prstGeom>
          <a:solidFill>
            <a:srgbClr val="00AEEF"/>
          </a:solidFill>
        </p:spPr>
        <p:txBody>
          <a:bodyPr vert="horz" wrap="square" lIns="0" tIns="0" rIns="0" bIns="0" rtlCol="0">
            <a:spAutoFit/>
          </a:bodyPr>
          <a:lstStyle/>
          <a:p>
            <a:pPr marL="67106">
              <a:lnSpc>
                <a:spcPts val="1609"/>
              </a:lnSpc>
            </a:pPr>
            <a:r>
              <a:rPr sz="1909" b="1" spc="167" dirty="0">
                <a:solidFill>
                  <a:srgbClr val="FFFFFF"/>
                </a:solidFill>
                <a:latin typeface="Calibri"/>
                <a:cs typeface="Calibri"/>
              </a:rPr>
              <a:t>2</a:t>
            </a:r>
            <a:endParaRPr sz="1909" dirty="0">
              <a:latin typeface="Calibri"/>
              <a:cs typeface="Calibri"/>
            </a:endParaRPr>
          </a:p>
        </p:txBody>
      </p:sp>
      <p:sp>
        <p:nvSpPr>
          <p:cNvPr id="18" name="object 18"/>
          <p:cNvSpPr/>
          <p:nvPr/>
        </p:nvSpPr>
        <p:spPr>
          <a:xfrm>
            <a:off x="2084113" y="3046457"/>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21" name="object 21"/>
          <p:cNvSpPr txBox="1"/>
          <p:nvPr/>
        </p:nvSpPr>
        <p:spPr>
          <a:xfrm>
            <a:off x="9246308" y="178755"/>
            <a:ext cx="1847417" cy="92613"/>
          </a:xfrm>
          <a:prstGeom prst="rect">
            <a:avLst/>
          </a:prstGeom>
        </p:spPr>
        <p:txBody>
          <a:bodyPr vert="horz" wrap="square" lIns="0" tIns="8659" rIns="0" bIns="0" rtlCol="0">
            <a:spAutoFit/>
          </a:bodyPr>
          <a:lstStyle/>
          <a:p>
            <a:pPr marL="249808">
              <a:spcBef>
                <a:spcPts val="68"/>
              </a:spcBef>
            </a:pPr>
            <a:r>
              <a:rPr sz="545" spc="-17" dirty="0">
                <a:solidFill>
                  <a:srgbClr val="FFFFFF"/>
                </a:solidFill>
                <a:latin typeface="Arial"/>
                <a:cs typeface="Arial"/>
              </a:rPr>
              <a:t>CTLabs </a:t>
            </a:r>
            <a:r>
              <a:rPr sz="545" spc="-24" dirty="0">
                <a:solidFill>
                  <a:srgbClr val="FFFFFF"/>
                </a:solidFill>
                <a:latin typeface="Arial"/>
                <a:cs typeface="Arial"/>
              </a:rPr>
              <a:t>| </a:t>
            </a:r>
            <a:r>
              <a:rPr sz="545" spc="-14" dirty="0">
                <a:solidFill>
                  <a:srgbClr val="FFFFFF"/>
                </a:solidFill>
                <a:latin typeface="Arial"/>
                <a:cs typeface="Arial"/>
              </a:rPr>
              <a:t>The </a:t>
            </a:r>
            <a:r>
              <a:rPr sz="545" spc="-7" dirty="0">
                <a:solidFill>
                  <a:srgbClr val="FFFFFF"/>
                </a:solidFill>
                <a:latin typeface="Arial"/>
                <a:cs typeface="Arial"/>
              </a:rPr>
              <a:t>Lansdowne </a:t>
            </a:r>
            <a:r>
              <a:rPr sz="545" spc="-14" dirty="0">
                <a:solidFill>
                  <a:srgbClr val="FFFFFF"/>
                </a:solidFill>
                <a:latin typeface="Arial"/>
                <a:cs typeface="Arial"/>
              </a:rPr>
              <a:t>Group </a:t>
            </a:r>
            <a:r>
              <a:rPr sz="545" spc="-24" dirty="0">
                <a:solidFill>
                  <a:srgbClr val="FFFFFF"/>
                </a:solidFill>
                <a:latin typeface="Arial"/>
                <a:cs typeface="Arial"/>
              </a:rPr>
              <a:t>|</a:t>
            </a:r>
            <a:r>
              <a:rPr sz="545" spc="-65" dirty="0">
                <a:solidFill>
                  <a:srgbClr val="FFFFFF"/>
                </a:solidFill>
                <a:latin typeface="Arial"/>
                <a:cs typeface="Arial"/>
              </a:rPr>
              <a:t> </a:t>
            </a:r>
            <a:r>
              <a:rPr sz="545" spc="-3" dirty="0">
                <a:solidFill>
                  <a:srgbClr val="FFFFFF"/>
                </a:solidFill>
                <a:latin typeface="Arial"/>
                <a:cs typeface="Arial"/>
              </a:rPr>
              <a:t>1</a:t>
            </a:r>
            <a:endParaRPr sz="545" dirty="0">
              <a:latin typeface="Arial"/>
              <a:cs typeface="Arial"/>
            </a:endParaRPr>
          </a:p>
        </p:txBody>
      </p:sp>
      <p:sp>
        <p:nvSpPr>
          <p:cNvPr id="22" name="object 22"/>
          <p:cNvSpPr txBox="1"/>
          <p:nvPr/>
        </p:nvSpPr>
        <p:spPr>
          <a:xfrm>
            <a:off x="1035595" y="615992"/>
            <a:ext cx="10210863" cy="1030112"/>
          </a:xfrm>
          <a:prstGeom prst="rect">
            <a:avLst/>
          </a:prstGeom>
        </p:spPr>
        <p:txBody>
          <a:bodyPr vert="horz" wrap="square" lIns="0" tIns="41996" rIns="0" bIns="0" rtlCol="0" anchor="t">
            <a:spAutoFit/>
          </a:bodyPr>
          <a:lstStyle/>
          <a:p>
            <a:pPr marL="8659"/>
            <a:r>
              <a:rPr lang="fr-CA" sz="2800" dirty="0">
                <a:solidFill>
                  <a:schemeClr val="accent2">
                    <a:lumMod val="75000"/>
                  </a:schemeClr>
                </a:solidFill>
                <a:latin typeface="+mj-lt"/>
              </a:rPr>
              <a:t>L</a:t>
            </a:r>
            <a:r>
              <a:rPr lang="en-CA" sz="2800" dirty="0">
                <a:solidFill>
                  <a:schemeClr val="accent2">
                    <a:lumMod val="75000"/>
                  </a:schemeClr>
                </a:solidFill>
                <a:latin typeface="+mj-lt"/>
              </a:rPr>
              <a:t>es phases du </a:t>
            </a:r>
            <a:r>
              <a:rPr lang="en-CA" sz="2800" dirty="0" err="1">
                <a:solidFill>
                  <a:schemeClr val="accent2">
                    <a:lumMod val="75000"/>
                  </a:schemeClr>
                </a:solidFill>
                <a:latin typeface="+mj-lt"/>
              </a:rPr>
              <a:t>laboratoire</a:t>
            </a:r>
            <a:r>
              <a:rPr lang="en-CA" sz="2800" dirty="0">
                <a:solidFill>
                  <a:schemeClr val="accent2">
                    <a:lumMod val="75000"/>
                  </a:schemeClr>
                </a:solidFill>
                <a:latin typeface="+mj-lt"/>
              </a:rPr>
              <a:t> de s</a:t>
            </a:r>
            <a:r>
              <a:rPr lang="en-US" sz="2800" dirty="0" err="1">
                <a:solidFill>
                  <a:schemeClr val="accent2">
                    <a:lumMod val="75000"/>
                  </a:schemeClr>
                </a:solidFill>
                <a:latin typeface="+mj-lt"/>
              </a:rPr>
              <a:t>olutions</a:t>
            </a:r>
            <a:endParaRPr lang="en-US" sz="2800" dirty="0">
              <a:solidFill>
                <a:schemeClr val="accent2">
                  <a:lumMod val="75000"/>
                </a:schemeClr>
              </a:solidFill>
              <a:latin typeface="+mj-lt"/>
            </a:endParaRPr>
          </a:p>
          <a:p>
            <a:pPr marL="32471" marR="7360">
              <a:lnSpc>
                <a:spcPct val="115399"/>
              </a:lnSpc>
              <a:spcBef>
                <a:spcPts val="505"/>
              </a:spcBef>
            </a:pPr>
            <a:r>
              <a:rPr lang="fr-FR" sz="955" spc="-7" dirty="0">
                <a:latin typeface="Arial"/>
                <a:cs typeface="Arial"/>
              </a:rPr>
              <a:t>Ce projet vise à innover sur le plan méthodologique en matière de collecte, d’analyse et de présentation des données. Un tel effort peut nous permettre de tirer parti de nombreux autres éléments concernant les solutions en matière de logement : améliorer la compréhension initiale des problèmes et de leurs corrélations, soutenir un consensus fondé sur des preuves concernant les solutions, évaluer les résultats finaux et les résultats à des fins de responsabilisation et déterminer d’autres possibilités d’innovation</a:t>
            </a:r>
            <a:endParaRPr lang="en-GB" sz="955" spc="-14" dirty="0">
              <a:latin typeface="Arial"/>
              <a:cs typeface="Arial"/>
            </a:endParaRPr>
          </a:p>
        </p:txBody>
      </p:sp>
      <p:sp>
        <p:nvSpPr>
          <p:cNvPr id="23" name="object 23"/>
          <p:cNvSpPr/>
          <p:nvPr/>
        </p:nvSpPr>
        <p:spPr>
          <a:xfrm>
            <a:off x="9520627" y="3293840"/>
            <a:ext cx="1458884" cy="481454"/>
          </a:xfrm>
          <a:prstGeom prst="rect">
            <a:avLst/>
          </a:prstGeom>
          <a:blipFill>
            <a:blip r:embed="rId5" cstate="print"/>
            <a:stretch>
              <a:fillRect/>
            </a:stretch>
          </a:blipFill>
        </p:spPr>
        <p:txBody>
          <a:bodyPr wrap="square" lIns="0" tIns="0" rIns="0" bIns="0" rtlCol="0"/>
          <a:lstStyle/>
          <a:p>
            <a:endParaRPr sz="1227"/>
          </a:p>
        </p:txBody>
      </p:sp>
      <p:sp>
        <p:nvSpPr>
          <p:cNvPr id="24" name="object 24"/>
          <p:cNvSpPr/>
          <p:nvPr/>
        </p:nvSpPr>
        <p:spPr>
          <a:xfrm>
            <a:off x="7819160" y="3289208"/>
            <a:ext cx="1546765" cy="495888"/>
          </a:xfrm>
          <a:prstGeom prst="rect">
            <a:avLst/>
          </a:prstGeom>
          <a:blipFill>
            <a:blip r:embed="rId6" cstate="print"/>
            <a:stretch>
              <a:fillRect/>
            </a:stretch>
          </a:blipFill>
        </p:spPr>
        <p:txBody>
          <a:bodyPr wrap="square" lIns="0" tIns="0" rIns="0" bIns="0" rtlCol="0"/>
          <a:lstStyle/>
          <a:p>
            <a:endParaRPr sz="1227"/>
          </a:p>
        </p:txBody>
      </p:sp>
      <p:sp>
        <p:nvSpPr>
          <p:cNvPr id="26" name="object 26"/>
          <p:cNvSpPr/>
          <p:nvPr/>
        </p:nvSpPr>
        <p:spPr>
          <a:xfrm>
            <a:off x="7827985" y="3587807"/>
            <a:ext cx="408709" cy="408709"/>
          </a:xfrm>
          <a:custGeom>
            <a:avLst/>
            <a:gdLst/>
            <a:ahLst/>
            <a:cxnLst/>
            <a:rect l="l" t="t" r="r" b="b"/>
            <a:pathLst>
              <a:path w="599440" h="599439">
                <a:moveTo>
                  <a:pt x="0" y="599287"/>
                </a:moveTo>
                <a:lnTo>
                  <a:pt x="599274" y="599287"/>
                </a:lnTo>
                <a:lnTo>
                  <a:pt x="599274" y="0"/>
                </a:lnTo>
                <a:lnTo>
                  <a:pt x="0" y="0"/>
                </a:lnTo>
                <a:lnTo>
                  <a:pt x="0" y="599287"/>
                </a:lnTo>
                <a:close/>
              </a:path>
            </a:pathLst>
          </a:custGeom>
          <a:solidFill>
            <a:srgbClr val="00AEEF"/>
          </a:solidFill>
        </p:spPr>
        <p:txBody>
          <a:bodyPr wrap="square" lIns="0" tIns="0" rIns="0" bIns="0" rtlCol="0"/>
          <a:lstStyle/>
          <a:p>
            <a:endParaRPr sz="1227"/>
          </a:p>
        </p:txBody>
      </p:sp>
      <p:sp>
        <p:nvSpPr>
          <p:cNvPr id="27" name="object 27"/>
          <p:cNvSpPr txBox="1"/>
          <p:nvPr/>
        </p:nvSpPr>
        <p:spPr>
          <a:xfrm>
            <a:off x="7829137" y="3635572"/>
            <a:ext cx="293090" cy="213713"/>
          </a:xfrm>
          <a:prstGeom prst="rect">
            <a:avLst/>
          </a:prstGeom>
          <a:solidFill>
            <a:srgbClr val="00AEEF"/>
          </a:solidFill>
        </p:spPr>
        <p:txBody>
          <a:bodyPr vert="horz" wrap="square" lIns="0" tIns="4763" rIns="0" bIns="0" rtlCol="0">
            <a:spAutoFit/>
          </a:bodyPr>
          <a:lstStyle/>
          <a:p>
            <a:pPr marL="95680">
              <a:lnSpc>
                <a:spcPts val="1514"/>
              </a:lnSpc>
              <a:spcBef>
                <a:spcPts val="37"/>
              </a:spcBef>
            </a:pPr>
            <a:r>
              <a:rPr sz="1909" b="1" spc="136" dirty="0">
                <a:solidFill>
                  <a:srgbClr val="FFFFFF"/>
                </a:solidFill>
                <a:latin typeface="Calibri"/>
                <a:cs typeface="Calibri"/>
              </a:rPr>
              <a:t>4</a:t>
            </a:r>
            <a:endParaRPr sz="1909" dirty="0">
              <a:latin typeface="Calibri"/>
              <a:cs typeface="Calibri"/>
            </a:endParaRPr>
          </a:p>
        </p:txBody>
      </p:sp>
      <p:sp>
        <p:nvSpPr>
          <p:cNvPr id="28" name="object 28"/>
          <p:cNvSpPr/>
          <p:nvPr/>
        </p:nvSpPr>
        <p:spPr>
          <a:xfrm>
            <a:off x="9531719" y="3571000"/>
            <a:ext cx="408709" cy="408709"/>
          </a:xfrm>
          <a:custGeom>
            <a:avLst/>
            <a:gdLst/>
            <a:ahLst/>
            <a:cxnLst/>
            <a:rect l="l" t="t" r="r" b="b"/>
            <a:pathLst>
              <a:path w="599440"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30" name="object 30"/>
          <p:cNvSpPr txBox="1"/>
          <p:nvPr/>
        </p:nvSpPr>
        <p:spPr>
          <a:xfrm>
            <a:off x="9518073" y="3628644"/>
            <a:ext cx="422564" cy="218521"/>
          </a:xfrm>
          <a:prstGeom prst="rect">
            <a:avLst/>
          </a:prstGeom>
          <a:solidFill>
            <a:srgbClr val="00AEEF"/>
          </a:solidFill>
        </p:spPr>
        <p:txBody>
          <a:bodyPr vert="horz" wrap="square" lIns="0" tIns="0" rIns="0" bIns="0" rtlCol="0">
            <a:spAutoFit/>
          </a:bodyPr>
          <a:lstStyle/>
          <a:p>
            <a:pPr marL="77496">
              <a:lnSpc>
                <a:spcPts val="1609"/>
              </a:lnSpc>
            </a:pPr>
            <a:r>
              <a:rPr sz="1909" b="1" spc="177" dirty="0">
                <a:solidFill>
                  <a:srgbClr val="FFFFFF"/>
                </a:solidFill>
                <a:latin typeface="Calibri"/>
                <a:cs typeface="Calibri"/>
              </a:rPr>
              <a:t>5</a:t>
            </a:r>
            <a:endParaRPr sz="1909" dirty="0">
              <a:latin typeface="Calibri"/>
              <a:cs typeface="Calibri"/>
            </a:endParaRPr>
          </a:p>
        </p:txBody>
      </p:sp>
      <p:sp>
        <p:nvSpPr>
          <p:cNvPr id="31" name="object 31"/>
          <p:cNvSpPr txBox="1"/>
          <p:nvPr/>
        </p:nvSpPr>
        <p:spPr>
          <a:xfrm>
            <a:off x="9510675" y="2631455"/>
            <a:ext cx="1583050" cy="706883"/>
          </a:xfrm>
          <a:prstGeom prst="rect">
            <a:avLst/>
          </a:prstGeom>
        </p:spPr>
        <p:txBody>
          <a:bodyPr vert="horz" wrap="square" lIns="0" tIns="8659" rIns="0" bIns="0" rtlCol="0">
            <a:spAutoFit/>
          </a:bodyPr>
          <a:lstStyle/>
          <a:p>
            <a:pPr marL="8659" marR="3464">
              <a:lnSpc>
                <a:spcPct val="121200"/>
              </a:lnSpc>
              <a:spcBef>
                <a:spcPts val="68"/>
              </a:spcBef>
            </a:pPr>
            <a:r>
              <a:rPr lang="fr-CA" sz="750" spc="3" dirty="0">
                <a:solidFill>
                  <a:srgbClr val="414042"/>
                </a:solidFill>
                <a:latin typeface="Arial"/>
                <a:cs typeface="Arial"/>
              </a:rPr>
              <a:t>Communiquer un chemin clair </a:t>
            </a:r>
            <a:r>
              <a:rPr lang="fr-FR" sz="750" spc="3" dirty="0">
                <a:solidFill>
                  <a:srgbClr val="414042"/>
                </a:solidFill>
                <a:latin typeface="Arial"/>
                <a:cs typeface="Arial"/>
              </a:rPr>
              <a:t>pour réaliser la solution préférée, ainsi que pour l'adoption et la réplication de la solution.</a:t>
            </a:r>
          </a:p>
          <a:p>
            <a:pPr marL="8659" marR="3464">
              <a:lnSpc>
                <a:spcPct val="121200"/>
              </a:lnSpc>
              <a:spcBef>
                <a:spcPts val="68"/>
              </a:spcBef>
            </a:pPr>
            <a:endParaRPr sz="750" dirty="0">
              <a:latin typeface="Arial"/>
              <a:cs typeface="Arial"/>
            </a:endParaRPr>
          </a:p>
        </p:txBody>
      </p:sp>
      <p:grpSp>
        <p:nvGrpSpPr>
          <p:cNvPr id="101" name="Group 100">
            <a:extLst>
              <a:ext uri="{FF2B5EF4-FFF2-40B4-BE49-F238E27FC236}">
                <a16:creationId xmlns:a16="http://schemas.microsoft.com/office/drawing/2014/main" id="{A76BA812-F633-4AC8-A93B-7E8146B67952}"/>
              </a:ext>
            </a:extLst>
          </p:cNvPr>
          <p:cNvGrpSpPr/>
          <p:nvPr/>
        </p:nvGrpSpPr>
        <p:grpSpPr>
          <a:xfrm>
            <a:off x="2002392" y="2309459"/>
            <a:ext cx="9238320" cy="227150"/>
            <a:chOff x="1768440" y="2032677"/>
            <a:chExt cx="13549537" cy="333154"/>
          </a:xfrm>
        </p:grpSpPr>
        <p:sp>
          <p:nvSpPr>
            <p:cNvPr id="98" name="bk object 16">
              <a:extLst>
                <a:ext uri="{FF2B5EF4-FFF2-40B4-BE49-F238E27FC236}">
                  <a16:creationId xmlns:a16="http://schemas.microsoft.com/office/drawing/2014/main" id="{43B1F3F8-24E7-4B97-A03F-1D90E9FCBE82}"/>
                </a:ext>
              </a:extLst>
            </p:cNvPr>
            <p:cNvSpPr/>
            <p:nvPr/>
          </p:nvSpPr>
          <p:spPr>
            <a:xfrm>
              <a:off x="1787067" y="2039365"/>
              <a:ext cx="13530910" cy="326466"/>
            </a:xfrm>
            <a:prstGeom prst="rect">
              <a:avLst/>
            </a:prstGeom>
            <a:blipFill>
              <a:blip r:embed="rId7" cstate="print"/>
              <a:stretch>
                <a:fillRect/>
              </a:stretch>
            </a:blipFill>
          </p:spPr>
          <p:txBody>
            <a:bodyPr wrap="square" lIns="0" tIns="0" rIns="0" bIns="0" rtlCol="0"/>
            <a:lstStyle/>
            <a:p>
              <a:endParaRPr sz="1227"/>
            </a:p>
          </p:txBody>
        </p:sp>
        <p:sp>
          <p:nvSpPr>
            <p:cNvPr id="32" name="object 32"/>
            <p:cNvSpPr txBox="1"/>
            <p:nvPr/>
          </p:nvSpPr>
          <p:spPr>
            <a:xfrm>
              <a:off x="1768440" y="2032677"/>
              <a:ext cx="13531215" cy="289782"/>
            </a:xfrm>
            <a:prstGeom prst="rect">
              <a:avLst/>
            </a:prstGeom>
          </p:spPr>
          <p:txBody>
            <a:bodyPr vert="horz" wrap="square" lIns="0" tIns="8659" rIns="0" bIns="0" rtlCol="0">
              <a:spAutoFit/>
            </a:bodyPr>
            <a:lstStyle/>
            <a:p>
              <a:pPr marL="57581">
                <a:spcBef>
                  <a:spcPts val="68"/>
                </a:spcBef>
                <a:tabLst>
                  <a:tab pos="1712290" algn="l"/>
                  <a:tab pos="3791499" algn="l"/>
                  <a:tab pos="5871790" algn="l"/>
                  <a:tab pos="7523467" algn="l"/>
                  <a:tab pos="8420741" algn="l"/>
                </a:tabLst>
              </a:pPr>
              <a:r>
                <a:rPr lang="en-CA" sz="1227" spc="7" dirty="0" err="1">
                  <a:solidFill>
                    <a:srgbClr val="FFFFFF"/>
                  </a:solidFill>
                  <a:latin typeface="Arial"/>
                  <a:cs typeface="Arial"/>
                </a:rPr>
                <a:t>Définition</a:t>
              </a:r>
              <a:r>
                <a:rPr sz="1227" spc="7" dirty="0">
                  <a:solidFill>
                    <a:srgbClr val="FFFFFF"/>
                  </a:solidFill>
                  <a:latin typeface="Arial"/>
                  <a:cs typeface="Arial"/>
                </a:rPr>
                <a:t>	</a:t>
              </a:r>
              <a:r>
                <a:rPr lang="en-CA" sz="1227" spc="-10" dirty="0" err="1">
                  <a:solidFill>
                    <a:srgbClr val="FFFFFF"/>
                  </a:solidFill>
                  <a:latin typeface="Arial"/>
                  <a:cs typeface="Arial"/>
                </a:rPr>
                <a:t>Découverte</a:t>
              </a:r>
              <a:r>
                <a:rPr sz="1227" spc="-10" dirty="0">
                  <a:solidFill>
                    <a:srgbClr val="FFFFFF"/>
                  </a:solidFill>
                  <a:latin typeface="Arial"/>
                  <a:cs typeface="Arial"/>
                </a:rPr>
                <a:t>	</a:t>
              </a:r>
              <a:r>
                <a:rPr lang="fr-CA" sz="1227" spc="-10" dirty="0">
                  <a:solidFill>
                    <a:srgbClr val="FFFFFF"/>
                  </a:solidFill>
                  <a:latin typeface="Arial"/>
                  <a:cs typeface="Arial"/>
                </a:rPr>
                <a:t>Développement</a:t>
              </a:r>
              <a:r>
                <a:rPr sz="1227" spc="-10" dirty="0">
                  <a:solidFill>
                    <a:srgbClr val="FFFFFF"/>
                  </a:solidFill>
                  <a:latin typeface="Arial"/>
                  <a:cs typeface="Arial"/>
                </a:rPr>
                <a:t>	</a:t>
              </a:r>
              <a:r>
                <a:rPr sz="1227" dirty="0">
                  <a:latin typeface="Arial"/>
                  <a:cs typeface="Arial"/>
                </a:rPr>
                <a:t>Prototype</a:t>
              </a:r>
              <a:r>
                <a:rPr sz="1227" spc="-34" dirty="0">
                  <a:latin typeface="Arial"/>
                  <a:cs typeface="Arial"/>
                </a:rPr>
                <a:t> </a:t>
              </a:r>
              <a:r>
                <a:rPr lang="fr-CA" sz="1227" spc="-58" dirty="0">
                  <a:latin typeface="Arial"/>
                  <a:cs typeface="Arial"/>
                </a:rPr>
                <a:t>et</a:t>
              </a:r>
              <a:r>
                <a:rPr sz="1227" spc="-58" dirty="0">
                  <a:latin typeface="Arial"/>
                  <a:cs typeface="Arial"/>
                </a:rPr>
                <a:t> </a:t>
              </a:r>
              <a:r>
                <a:rPr lang="fr-CA" sz="1227" spc="-58" dirty="0">
                  <a:latin typeface="Arial"/>
                  <a:cs typeface="Arial"/>
                </a:rPr>
                <a:t>t</a:t>
              </a:r>
              <a:r>
                <a:rPr sz="1227" spc="7" dirty="0" err="1">
                  <a:latin typeface="Arial"/>
                  <a:cs typeface="Arial"/>
                </a:rPr>
                <a:t>est</a:t>
              </a:r>
              <a:r>
                <a:rPr sz="1227" spc="7" dirty="0">
                  <a:latin typeface="Arial"/>
                  <a:cs typeface="Arial"/>
                </a:rPr>
                <a:t>	</a:t>
              </a:r>
              <a:r>
                <a:rPr lang="en-CA" sz="1227" spc="7" dirty="0">
                  <a:latin typeface="Arial"/>
                  <a:cs typeface="Arial"/>
                </a:rPr>
                <a:t>   </a:t>
              </a:r>
              <a:r>
                <a:rPr lang="en-CA" sz="1227" spc="-14" dirty="0" err="1">
                  <a:latin typeface="Arial"/>
                  <a:cs typeface="Arial"/>
                </a:rPr>
                <a:t>Feuille</a:t>
              </a:r>
              <a:r>
                <a:rPr lang="en-CA" sz="1227" spc="-14" dirty="0">
                  <a:latin typeface="Arial"/>
                  <a:cs typeface="Arial"/>
                </a:rPr>
                <a:t> de route</a:t>
              </a:r>
              <a:r>
                <a:rPr sz="1227" spc="-14" dirty="0">
                  <a:latin typeface="Arial"/>
                  <a:cs typeface="Arial"/>
                </a:rPr>
                <a:t>	</a:t>
              </a:r>
              <a:endParaRPr sz="1227" dirty="0">
                <a:latin typeface="Arial"/>
                <a:cs typeface="Arial"/>
              </a:endParaRPr>
            </a:p>
          </p:txBody>
        </p:sp>
      </p:grpSp>
      <p:graphicFrame>
        <p:nvGraphicFramePr>
          <p:cNvPr id="43" name="object 43"/>
          <p:cNvGraphicFramePr>
            <a:graphicFrameLocks noGrp="1"/>
          </p:cNvGraphicFramePr>
          <p:nvPr>
            <p:extLst>
              <p:ext uri="{D42A27DB-BD31-4B8C-83A1-F6EECF244321}">
                <p14:modId xmlns:p14="http://schemas.microsoft.com/office/powerpoint/2010/main" val="2339069506"/>
              </p:ext>
            </p:extLst>
          </p:nvPr>
        </p:nvGraphicFramePr>
        <p:xfrm>
          <a:off x="1991591" y="4248635"/>
          <a:ext cx="9278649" cy="316566"/>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20000"/>
                    </a:ext>
                  </a:extLst>
                </a:gridCol>
                <a:gridCol w="2078182">
                  <a:extLst>
                    <a:ext uri="{9D8B030D-6E8A-4147-A177-3AD203B41FA5}">
                      <a16:colId xmlns:a16="http://schemas.microsoft.com/office/drawing/2014/main" val="20001"/>
                    </a:ext>
                  </a:extLst>
                </a:gridCol>
                <a:gridCol w="1974273">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66455">
                  <a:extLst>
                    <a:ext uri="{9D8B030D-6E8A-4147-A177-3AD203B41FA5}">
                      <a16:colId xmlns:a16="http://schemas.microsoft.com/office/drawing/2014/main" val="20004"/>
                    </a:ext>
                  </a:extLst>
                </a:gridCol>
                <a:gridCol w="30739">
                  <a:extLst>
                    <a:ext uri="{9D8B030D-6E8A-4147-A177-3AD203B41FA5}">
                      <a16:colId xmlns:a16="http://schemas.microsoft.com/office/drawing/2014/main" val="20005"/>
                    </a:ext>
                  </a:extLst>
                </a:gridCol>
              </a:tblGrid>
              <a:tr h="117436">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0"/>
                  </a:ext>
                </a:extLst>
              </a:tr>
              <a:tr h="199130">
                <a:tc>
                  <a:txBody>
                    <a:bodyPr/>
                    <a:lstStyle/>
                    <a:p>
                      <a:pPr marL="22860" algn="l">
                        <a:lnSpc>
                          <a:spcPct val="150000"/>
                        </a:lnSpc>
                        <a:spcBef>
                          <a:spcPts val="105"/>
                        </a:spcBef>
                      </a:pPr>
                      <a:r>
                        <a:rPr lang="en-CA" sz="900" b="1" spc="-5" dirty="0" err="1">
                          <a:solidFill>
                            <a:srgbClr val="414042"/>
                          </a:solidFill>
                          <a:latin typeface="Arial"/>
                          <a:cs typeface="Arial"/>
                        </a:rPr>
                        <a:t>nov</a:t>
                      </a:r>
                      <a:r>
                        <a:rPr sz="900" b="1" spc="-5" dirty="0">
                          <a:solidFill>
                            <a:srgbClr val="414042"/>
                          </a:solidFill>
                          <a:latin typeface="Arial"/>
                          <a:cs typeface="Arial"/>
                        </a:rPr>
                        <a:t> </a:t>
                      </a:r>
                      <a:r>
                        <a:rPr lang="en-US" sz="900" b="1" spc="5" dirty="0">
                          <a:solidFill>
                            <a:srgbClr val="414042"/>
                          </a:solidFill>
                          <a:latin typeface="Arial"/>
                          <a:cs typeface="Arial"/>
                        </a:rPr>
                        <a:t>–</a:t>
                      </a:r>
                      <a:r>
                        <a:rPr lang="en-GB" sz="900" b="1" spc="-65" dirty="0">
                          <a:solidFill>
                            <a:srgbClr val="414042"/>
                          </a:solidFill>
                          <a:latin typeface="Arial"/>
                          <a:cs typeface="Arial"/>
                        </a:rPr>
                        <a:t> </a:t>
                      </a:r>
                      <a:r>
                        <a:rPr lang="en-CA" sz="900" b="1" spc="-65" dirty="0">
                          <a:solidFill>
                            <a:srgbClr val="414042"/>
                          </a:solidFill>
                          <a:latin typeface="Arial"/>
                          <a:cs typeface="Arial"/>
                        </a:rPr>
                        <a:t> d</a:t>
                      </a:r>
                      <a:r>
                        <a:rPr lang="fr-CA" sz="900" b="1" spc="-65" dirty="0">
                          <a:solidFill>
                            <a:srgbClr val="414042"/>
                          </a:solidFill>
                          <a:latin typeface="Arial"/>
                          <a:cs typeface="Arial"/>
                        </a:rPr>
                        <a:t>é</a:t>
                      </a:r>
                      <a:r>
                        <a:rPr lang="en-CA" sz="900" b="1" spc="-65" dirty="0">
                          <a:solidFill>
                            <a:srgbClr val="414042"/>
                          </a:solidFill>
                          <a:latin typeface="Arial"/>
                          <a:cs typeface="Arial"/>
                        </a:rPr>
                        <a:t>c</a:t>
                      </a:r>
                      <a:r>
                        <a:rPr sz="900" b="1" spc="-15" dirty="0">
                          <a:solidFill>
                            <a:srgbClr val="414042"/>
                          </a:solidFill>
                          <a:latin typeface="Arial"/>
                          <a:cs typeface="Arial"/>
                        </a:rPr>
                        <a:t> </a:t>
                      </a:r>
                      <a:r>
                        <a:rPr sz="900" b="1" spc="5" dirty="0">
                          <a:solidFill>
                            <a:srgbClr val="414042"/>
                          </a:solidFill>
                          <a:latin typeface="Arial"/>
                          <a:cs typeface="Arial"/>
                        </a:rPr>
                        <a:t>2020 (</a:t>
                      </a:r>
                      <a:r>
                        <a:rPr lang="en-CA" sz="900" b="1" spc="5" dirty="0">
                          <a:solidFill>
                            <a:srgbClr val="414042"/>
                          </a:solidFill>
                          <a:latin typeface="Arial"/>
                          <a:cs typeface="Arial"/>
                        </a:rPr>
                        <a:t>2</a:t>
                      </a:r>
                      <a:r>
                        <a:rPr sz="900" b="1" spc="-105" dirty="0">
                          <a:solidFill>
                            <a:srgbClr val="414042"/>
                          </a:solidFill>
                          <a:latin typeface="Arial"/>
                          <a:cs typeface="Arial"/>
                        </a:rPr>
                        <a:t> </a:t>
                      </a:r>
                      <a:r>
                        <a:rPr sz="900" b="1" spc="10" dirty="0" err="1">
                          <a:solidFill>
                            <a:srgbClr val="414042"/>
                          </a:solidFill>
                          <a:latin typeface="Arial"/>
                          <a:cs typeface="Arial"/>
                        </a:rPr>
                        <a:t>mo</a:t>
                      </a:r>
                      <a:r>
                        <a:rPr lang="en-CA" sz="900" b="1" spc="10" dirty="0" err="1">
                          <a:solidFill>
                            <a:srgbClr val="414042"/>
                          </a:solidFill>
                          <a:latin typeface="Arial"/>
                          <a:cs typeface="Arial"/>
                        </a:rPr>
                        <a:t>i</a:t>
                      </a:r>
                      <a:r>
                        <a:rPr sz="900" b="1" spc="10" dirty="0">
                          <a:solidFill>
                            <a:srgbClr val="414042"/>
                          </a:solidFill>
                          <a:latin typeface="Arial"/>
                          <a:cs typeface="Arial"/>
                        </a:rPr>
                        <a:t>s)</a:t>
                      </a:r>
                      <a:endParaRPr sz="900" b="1" dirty="0">
                        <a:latin typeface="Arial"/>
                        <a:cs typeface="Arial"/>
                      </a:endParaRPr>
                    </a:p>
                  </a:txBody>
                  <a:tcPr marL="0" marR="0" marT="9092"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1115" algn="l">
                        <a:lnSpc>
                          <a:spcPct val="150000"/>
                        </a:lnSpc>
                        <a:spcBef>
                          <a:spcPts val="105"/>
                        </a:spcBef>
                      </a:pPr>
                      <a:r>
                        <a:rPr lang="en-CA" sz="900" b="1" dirty="0" err="1">
                          <a:solidFill>
                            <a:srgbClr val="414042"/>
                          </a:solidFill>
                          <a:latin typeface="Arial"/>
                          <a:cs typeface="Arial"/>
                        </a:rPr>
                        <a:t>déc</a:t>
                      </a:r>
                      <a:r>
                        <a:rPr lang="en-CA" sz="900" b="1" dirty="0">
                          <a:solidFill>
                            <a:srgbClr val="414042"/>
                          </a:solidFill>
                          <a:latin typeface="Arial"/>
                          <a:cs typeface="Arial"/>
                        </a:rPr>
                        <a:t> </a:t>
                      </a:r>
                      <a:r>
                        <a:rPr lang="en-CA" sz="900" b="1" spc="5" dirty="0">
                          <a:solidFill>
                            <a:srgbClr val="414042"/>
                          </a:solidFill>
                          <a:latin typeface="Arial"/>
                          <a:cs typeface="Arial"/>
                        </a:rPr>
                        <a:t>2020</a:t>
                      </a:r>
                      <a:r>
                        <a:rPr sz="900" b="1" spc="5" dirty="0">
                          <a:solidFill>
                            <a:srgbClr val="414042"/>
                          </a:solidFill>
                          <a:latin typeface="Arial"/>
                          <a:cs typeface="Arial"/>
                        </a:rPr>
                        <a:t> </a:t>
                      </a:r>
                      <a:r>
                        <a:rPr lang="en-US" sz="900" b="1" spc="5" dirty="0">
                          <a:solidFill>
                            <a:srgbClr val="414042"/>
                          </a:solidFill>
                          <a:latin typeface="Arial"/>
                          <a:cs typeface="Arial"/>
                        </a:rPr>
                        <a:t>– mars </a:t>
                      </a:r>
                      <a:r>
                        <a:rPr sz="900" b="1" spc="5" dirty="0">
                          <a:solidFill>
                            <a:srgbClr val="414042"/>
                          </a:solidFill>
                          <a:latin typeface="Arial"/>
                          <a:cs typeface="Arial"/>
                        </a:rPr>
                        <a:t>2021 (</a:t>
                      </a:r>
                      <a:r>
                        <a:rPr lang="en-US" sz="900" b="1" spc="5" dirty="0">
                          <a:solidFill>
                            <a:srgbClr val="414042"/>
                          </a:solidFill>
                          <a:latin typeface="Arial"/>
                          <a:cs typeface="Arial"/>
                        </a:rPr>
                        <a:t>4 </a:t>
                      </a:r>
                      <a:r>
                        <a:rPr sz="900" b="1" spc="-175" dirty="0">
                          <a:solidFill>
                            <a:srgbClr val="414042"/>
                          </a:solidFill>
                          <a:latin typeface="Arial"/>
                          <a:cs typeface="Arial"/>
                        </a:rPr>
                        <a:t> </a:t>
                      </a:r>
                      <a:r>
                        <a:rPr sz="900" b="1" spc="10" dirty="0" err="1">
                          <a:solidFill>
                            <a:srgbClr val="414042"/>
                          </a:solidFill>
                          <a:latin typeface="Arial"/>
                          <a:cs typeface="Arial"/>
                        </a:rPr>
                        <a:t>mo</a:t>
                      </a:r>
                      <a:r>
                        <a:rPr lang="fr-CA" sz="900" b="1" spc="10" dirty="0" err="1">
                          <a:solidFill>
                            <a:srgbClr val="414042"/>
                          </a:solidFill>
                          <a:latin typeface="Arial"/>
                          <a:cs typeface="Arial"/>
                        </a:rPr>
                        <a:t>is</a:t>
                      </a:r>
                      <a:r>
                        <a:rPr sz="900" b="1" spc="10" dirty="0">
                          <a:solidFill>
                            <a:srgbClr val="414042"/>
                          </a:solidFill>
                          <a:latin typeface="Arial"/>
                          <a:cs typeface="Arial"/>
                        </a:rPr>
                        <a:t>)</a:t>
                      </a:r>
                      <a:endParaRPr sz="900" b="1" dirty="0">
                        <a:latin typeface="Arial"/>
                        <a:cs typeface="Arial"/>
                      </a:endParaRPr>
                    </a:p>
                  </a:txBody>
                  <a:tcPr marL="0" marR="0" marT="9092"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0480" algn="l">
                        <a:lnSpc>
                          <a:spcPct val="150000"/>
                        </a:lnSpc>
                        <a:spcBef>
                          <a:spcPts val="90"/>
                        </a:spcBef>
                      </a:pPr>
                      <a:r>
                        <a:rPr lang="en-CA" sz="900" b="1" spc="-20" dirty="0" err="1">
                          <a:solidFill>
                            <a:srgbClr val="414042"/>
                          </a:solidFill>
                          <a:latin typeface="Arial"/>
                          <a:cs typeface="Arial"/>
                        </a:rPr>
                        <a:t>avril</a:t>
                      </a:r>
                      <a:r>
                        <a:rPr sz="900" b="1" spc="-65" dirty="0">
                          <a:solidFill>
                            <a:srgbClr val="414042"/>
                          </a:solidFill>
                          <a:latin typeface="Arial"/>
                          <a:cs typeface="Arial"/>
                        </a:rPr>
                        <a:t>-</a:t>
                      </a:r>
                      <a:r>
                        <a:rPr lang="en-US" sz="900" b="1" spc="-65" dirty="0">
                          <a:solidFill>
                            <a:srgbClr val="414042"/>
                          </a:solidFill>
                          <a:latin typeface="Arial"/>
                          <a:cs typeface="Arial"/>
                        </a:rPr>
                        <a:t> </a:t>
                      </a:r>
                      <a:r>
                        <a:rPr lang="en-CA" sz="900" b="1" spc="-65" dirty="0">
                          <a:solidFill>
                            <a:srgbClr val="414042"/>
                          </a:solidFill>
                          <a:latin typeface="Arial"/>
                          <a:cs typeface="Arial"/>
                        </a:rPr>
                        <a:t> </a:t>
                      </a:r>
                      <a:r>
                        <a:rPr lang="en-CA" sz="900" b="1" spc="-65" dirty="0" err="1">
                          <a:solidFill>
                            <a:srgbClr val="414042"/>
                          </a:solidFill>
                          <a:latin typeface="Arial"/>
                          <a:cs typeface="Arial"/>
                        </a:rPr>
                        <a:t>sépt</a:t>
                      </a:r>
                      <a:r>
                        <a:rPr lang="en-CA" sz="900" b="1" spc="-65" dirty="0">
                          <a:solidFill>
                            <a:srgbClr val="414042"/>
                          </a:solidFill>
                          <a:latin typeface="Arial"/>
                          <a:cs typeface="Arial"/>
                        </a:rPr>
                        <a:t> </a:t>
                      </a:r>
                      <a:r>
                        <a:rPr sz="900" b="1" spc="5" dirty="0">
                          <a:solidFill>
                            <a:srgbClr val="414042"/>
                          </a:solidFill>
                          <a:latin typeface="Arial"/>
                          <a:cs typeface="Arial"/>
                        </a:rPr>
                        <a:t>202</a:t>
                      </a:r>
                      <a:r>
                        <a:rPr lang="en-CA" sz="900" b="1" spc="5" dirty="0">
                          <a:solidFill>
                            <a:srgbClr val="414042"/>
                          </a:solidFill>
                          <a:latin typeface="Arial"/>
                          <a:cs typeface="Arial"/>
                        </a:rPr>
                        <a:t>1</a:t>
                      </a:r>
                      <a:r>
                        <a:rPr sz="900" b="1" spc="5" dirty="0">
                          <a:solidFill>
                            <a:srgbClr val="414042"/>
                          </a:solidFill>
                          <a:latin typeface="Arial"/>
                          <a:cs typeface="Arial"/>
                        </a:rPr>
                        <a:t> (</a:t>
                      </a:r>
                      <a:r>
                        <a:rPr lang="en-CA" sz="900" b="1" spc="5" dirty="0">
                          <a:solidFill>
                            <a:srgbClr val="414042"/>
                          </a:solidFill>
                          <a:latin typeface="Arial"/>
                          <a:cs typeface="Arial"/>
                        </a:rPr>
                        <a:t>6</a:t>
                      </a:r>
                      <a:r>
                        <a:rPr sz="900" b="1" spc="-95" dirty="0">
                          <a:solidFill>
                            <a:srgbClr val="414042"/>
                          </a:solidFill>
                          <a:latin typeface="Arial"/>
                          <a:cs typeface="Arial"/>
                        </a:rPr>
                        <a:t> </a:t>
                      </a:r>
                      <a:r>
                        <a:rPr sz="900" b="1" spc="10" dirty="0" err="1">
                          <a:solidFill>
                            <a:srgbClr val="414042"/>
                          </a:solidFill>
                          <a:latin typeface="Arial"/>
                          <a:cs typeface="Arial"/>
                        </a:rPr>
                        <a:t>mo</a:t>
                      </a:r>
                      <a:r>
                        <a:rPr lang="fr-CA" sz="900" b="1" spc="10" dirty="0">
                          <a:solidFill>
                            <a:srgbClr val="414042"/>
                          </a:solidFill>
                          <a:latin typeface="Arial"/>
                          <a:cs typeface="Arial"/>
                        </a:rPr>
                        <a:t>i</a:t>
                      </a:r>
                      <a:r>
                        <a:rPr sz="900" b="1" spc="10" dirty="0">
                          <a:solidFill>
                            <a:srgbClr val="414042"/>
                          </a:solidFill>
                          <a:latin typeface="Arial"/>
                          <a:cs typeface="Arial"/>
                        </a:rPr>
                        <a:t>s)</a:t>
                      </a:r>
                      <a:endParaRPr sz="900" b="1" dirty="0">
                        <a:latin typeface="Arial"/>
                        <a:cs typeface="Arial"/>
                      </a:endParaRPr>
                    </a:p>
                  </a:txBody>
                  <a:tcPr marL="0" marR="0" marT="7793"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4925" algn="l">
                        <a:lnSpc>
                          <a:spcPct val="150000"/>
                        </a:lnSpc>
                        <a:spcBef>
                          <a:spcPts val="105"/>
                        </a:spcBef>
                      </a:pPr>
                      <a:r>
                        <a:rPr lang="en-CA" sz="900" b="1" spc="5" dirty="0">
                          <a:solidFill>
                            <a:srgbClr val="414042"/>
                          </a:solidFill>
                          <a:latin typeface="Arial"/>
                          <a:ea typeface="+mn-ea"/>
                          <a:cs typeface="Arial"/>
                        </a:rPr>
                        <a:t>oct </a:t>
                      </a:r>
                      <a:r>
                        <a:rPr sz="900" b="1" spc="5" dirty="0">
                          <a:solidFill>
                            <a:srgbClr val="414042"/>
                          </a:solidFill>
                          <a:latin typeface="Arial"/>
                          <a:ea typeface="+mn-ea"/>
                          <a:cs typeface="Arial"/>
                        </a:rPr>
                        <a:t>- </a:t>
                      </a:r>
                      <a:r>
                        <a:rPr lang="en-CA" sz="900" b="1" spc="5" dirty="0">
                          <a:solidFill>
                            <a:srgbClr val="414042"/>
                          </a:solidFill>
                          <a:latin typeface="Arial"/>
                          <a:ea typeface="+mn-ea"/>
                          <a:cs typeface="Arial"/>
                        </a:rPr>
                        <a:t> </a:t>
                      </a:r>
                      <a:r>
                        <a:rPr lang="en-CA" sz="900" b="1" spc="5" dirty="0" err="1">
                          <a:solidFill>
                            <a:srgbClr val="414042"/>
                          </a:solidFill>
                          <a:latin typeface="Arial"/>
                          <a:ea typeface="+mn-ea"/>
                          <a:cs typeface="Arial"/>
                        </a:rPr>
                        <a:t>déc</a:t>
                      </a:r>
                      <a:r>
                        <a:rPr lang="en-CA" sz="900" b="1" spc="5" dirty="0">
                          <a:solidFill>
                            <a:srgbClr val="414042"/>
                          </a:solidFill>
                          <a:latin typeface="Arial"/>
                          <a:ea typeface="+mn-ea"/>
                          <a:cs typeface="Arial"/>
                        </a:rPr>
                        <a:t>  </a:t>
                      </a:r>
                      <a:r>
                        <a:rPr sz="900" b="1" spc="5" dirty="0">
                          <a:solidFill>
                            <a:srgbClr val="414042"/>
                          </a:solidFill>
                          <a:latin typeface="Arial"/>
                          <a:cs typeface="Arial"/>
                        </a:rPr>
                        <a:t>2</a:t>
                      </a:r>
                      <a:r>
                        <a:rPr lang="en-CA" sz="900" b="1" spc="5" dirty="0">
                          <a:solidFill>
                            <a:srgbClr val="414042"/>
                          </a:solidFill>
                          <a:latin typeface="Arial"/>
                          <a:cs typeface="Arial"/>
                        </a:rPr>
                        <a:t>02</a:t>
                      </a:r>
                      <a:r>
                        <a:rPr sz="900" b="1" spc="5" dirty="0">
                          <a:solidFill>
                            <a:srgbClr val="414042"/>
                          </a:solidFill>
                          <a:latin typeface="Arial"/>
                          <a:cs typeface="Arial"/>
                        </a:rPr>
                        <a:t>1</a:t>
                      </a:r>
                      <a:r>
                        <a:rPr sz="900" b="1" spc="-155" dirty="0">
                          <a:solidFill>
                            <a:srgbClr val="414042"/>
                          </a:solidFill>
                          <a:latin typeface="Arial"/>
                          <a:cs typeface="Arial"/>
                        </a:rPr>
                        <a:t> </a:t>
                      </a:r>
                      <a:r>
                        <a:rPr sz="900" b="1" spc="5" dirty="0">
                          <a:solidFill>
                            <a:srgbClr val="414042"/>
                          </a:solidFill>
                          <a:latin typeface="Arial"/>
                          <a:cs typeface="Arial"/>
                        </a:rPr>
                        <a:t>(</a:t>
                      </a:r>
                      <a:r>
                        <a:rPr lang="en-CA" sz="900" b="1" spc="5" dirty="0">
                          <a:solidFill>
                            <a:srgbClr val="414042"/>
                          </a:solidFill>
                          <a:latin typeface="Arial"/>
                          <a:cs typeface="Arial"/>
                        </a:rPr>
                        <a:t>3 </a:t>
                      </a:r>
                      <a:r>
                        <a:rPr sz="900" b="1" spc="-160" dirty="0">
                          <a:solidFill>
                            <a:srgbClr val="414042"/>
                          </a:solidFill>
                          <a:latin typeface="Arial"/>
                          <a:cs typeface="Arial"/>
                        </a:rPr>
                        <a:t> </a:t>
                      </a:r>
                      <a:r>
                        <a:rPr sz="900" b="1" spc="10" dirty="0" err="1">
                          <a:solidFill>
                            <a:srgbClr val="414042"/>
                          </a:solidFill>
                          <a:latin typeface="Arial"/>
                          <a:cs typeface="Arial"/>
                        </a:rPr>
                        <a:t>mo</a:t>
                      </a:r>
                      <a:r>
                        <a:rPr lang="fr-CA" sz="900" b="1" spc="10" dirty="0" err="1">
                          <a:solidFill>
                            <a:srgbClr val="414042"/>
                          </a:solidFill>
                          <a:latin typeface="Arial"/>
                          <a:cs typeface="Arial"/>
                        </a:rPr>
                        <a:t>is</a:t>
                      </a:r>
                      <a:r>
                        <a:rPr sz="900" b="1" spc="10" dirty="0">
                          <a:solidFill>
                            <a:srgbClr val="414042"/>
                          </a:solidFill>
                          <a:latin typeface="Arial"/>
                          <a:cs typeface="Arial"/>
                        </a:rPr>
                        <a:t>)</a:t>
                      </a:r>
                      <a:endParaRPr sz="900" b="1" dirty="0">
                        <a:latin typeface="Arial"/>
                        <a:cs typeface="Arial"/>
                      </a:endParaRPr>
                    </a:p>
                  </a:txBody>
                  <a:tcPr marL="0" marR="0" marT="9092"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7465" algn="l">
                        <a:lnSpc>
                          <a:spcPct val="150000"/>
                        </a:lnSpc>
                      </a:pPr>
                      <a:r>
                        <a:rPr lang="en-CA" sz="900" b="1" spc="-20" dirty="0" err="1">
                          <a:solidFill>
                            <a:srgbClr val="414042"/>
                          </a:solidFill>
                          <a:latin typeface="Arial"/>
                          <a:cs typeface="Arial"/>
                        </a:rPr>
                        <a:t>jan</a:t>
                      </a:r>
                      <a:r>
                        <a:rPr lang="en-CA" sz="900" b="1" spc="-20" dirty="0">
                          <a:solidFill>
                            <a:srgbClr val="414042"/>
                          </a:solidFill>
                          <a:latin typeface="Arial"/>
                          <a:cs typeface="Arial"/>
                        </a:rPr>
                        <a:t> </a:t>
                      </a:r>
                      <a:r>
                        <a:rPr lang="en-CA" sz="900" b="1" spc="-65" dirty="0">
                          <a:solidFill>
                            <a:srgbClr val="414042"/>
                          </a:solidFill>
                          <a:latin typeface="Arial"/>
                          <a:cs typeface="Arial"/>
                        </a:rPr>
                        <a:t>–</a:t>
                      </a:r>
                      <a:r>
                        <a:rPr sz="900" b="1" spc="-65" dirty="0">
                          <a:solidFill>
                            <a:srgbClr val="414042"/>
                          </a:solidFill>
                          <a:latin typeface="Arial"/>
                          <a:cs typeface="Arial"/>
                        </a:rPr>
                        <a:t> </a:t>
                      </a:r>
                      <a:r>
                        <a:rPr lang="fr-CA" sz="900" b="1" spc="-65" dirty="0">
                          <a:solidFill>
                            <a:srgbClr val="414042"/>
                          </a:solidFill>
                          <a:latin typeface="Arial"/>
                          <a:cs typeface="Arial"/>
                        </a:rPr>
                        <a:t>m</a:t>
                      </a:r>
                      <a:r>
                        <a:rPr lang="en-CA" sz="900" b="1" spc="-65" dirty="0" err="1">
                          <a:solidFill>
                            <a:srgbClr val="414042"/>
                          </a:solidFill>
                          <a:latin typeface="Arial"/>
                          <a:cs typeface="Arial"/>
                        </a:rPr>
                        <a:t>ars</a:t>
                      </a:r>
                      <a:r>
                        <a:rPr lang="en-CA" sz="900" b="1" spc="-65" dirty="0">
                          <a:solidFill>
                            <a:srgbClr val="414042"/>
                          </a:solidFill>
                          <a:latin typeface="Arial"/>
                          <a:cs typeface="Arial"/>
                        </a:rPr>
                        <a:t> </a:t>
                      </a:r>
                      <a:r>
                        <a:rPr sz="900" b="1" spc="5" dirty="0">
                          <a:solidFill>
                            <a:srgbClr val="414042"/>
                          </a:solidFill>
                          <a:latin typeface="Arial"/>
                          <a:cs typeface="Arial"/>
                        </a:rPr>
                        <a:t>202</a:t>
                      </a:r>
                      <a:r>
                        <a:rPr lang="en-CA" sz="900" b="1" spc="5" dirty="0">
                          <a:solidFill>
                            <a:srgbClr val="414042"/>
                          </a:solidFill>
                          <a:latin typeface="Arial"/>
                          <a:cs typeface="Arial"/>
                        </a:rPr>
                        <a:t>2</a:t>
                      </a:r>
                      <a:r>
                        <a:rPr sz="900" b="1" spc="5" dirty="0">
                          <a:solidFill>
                            <a:srgbClr val="414042"/>
                          </a:solidFill>
                          <a:latin typeface="Arial"/>
                          <a:cs typeface="Arial"/>
                        </a:rPr>
                        <a:t> (3</a:t>
                      </a:r>
                      <a:r>
                        <a:rPr sz="900" b="1" spc="-95" dirty="0">
                          <a:solidFill>
                            <a:srgbClr val="414042"/>
                          </a:solidFill>
                          <a:latin typeface="Arial"/>
                          <a:cs typeface="Arial"/>
                        </a:rPr>
                        <a:t> </a:t>
                      </a:r>
                      <a:r>
                        <a:rPr sz="900" b="1" spc="10" dirty="0" err="1">
                          <a:solidFill>
                            <a:srgbClr val="414042"/>
                          </a:solidFill>
                          <a:latin typeface="Arial"/>
                          <a:cs typeface="Arial"/>
                        </a:rPr>
                        <a:t>mo</a:t>
                      </a:r>
                      <a:r>
                        <a:rPr lang="fr-CA" sz="900" b="1" spc="10" dirty="0">
                          <a:solidFill>
                            <a:srgbClr val="414042"/>
                          </a:solidFill>
                          <a:latin typeface="Arial"/>
                          <a:cs typeface="Arial"/>
                        </a:rPr>
                        <a:t>i</a:t>
                      </a:r>
                      <a:r>
                        <a:rPr sz="900" b="1" spc="10" dirty="0">
                          <a:solidFill>
                            <a:srgbClr val="414042"/>
                          </a:solidFill>
                          <a:latin typeface="Arial"/>
                          <a:cs typeface="Arial"/>
                        </a:rPr>
                        <a:t>s)</a:t>
                      </a:r>
                      <a:endParaRPr sz="900" b="1"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50800" algn="l">
                        <a:lnSpc>
                          <a:spcPct val="150000"/>
                        </a:lnSpc>
                      </a:pPr>
                      <a:endParaRPr sz="7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bl>
          </a:graphicData>
        </a:graphic>
      </p:graphicFrame>
      <p:grpSp>
        <p:nvGrpSpPr>
          <p:cNvPr id="99" name="Group 98">
            <a:extLst>
              <a:ext uri="{FF2B5EF4-FFF2-40B4-BE49-F238E27FC236}">
                <a16:creationId xmlns:a16="http://schemas.microsoft.com/office/drawing/2014/main" id="{4C2777E1-0436-4213-BBD2-098F142FC31C}"/>
              </a:ext>
            </a:extLst>
          </p:cNvPr>
          <p:cNvGrpSpPr/>
          <p:nvPr/>
        </p:nvGrpSpPr>
        <p:grpSpPr>
          <a:xfrm>
            <a:off x="1095201" y="4536956"/>
            <a:ext cx="162176" cy="1322270"/>
            <a:chOff x="437895" y="5299670"/>
            <a:chExt cx="237858" cy="1939329"/>
          </a:xfrm>
        </p:grpSpPr>
        <p:sp>
          <p:nvSpPr>
            <p:cNvPr id="44" name="object 44"/>
            <p:cNvSpPr/>
            <p:nvPr/>
          </p:nvSpPr>
          <p:spPr>
            <a:xfrm>
              <a:off x="437895" y="5299670"/>
              <a:ext cx="237858" cy="1939329"/>
            </a:xfrm>
            <a:prstGeom prst="rect">
              <a:avLst/>
            </a:prstGeom>
            <a:blipFill>
              <a:blip r:embed="rId8" cstate="print"/>
              <a:stretch>
                <a:fillRect/>
              </a:stretch>
            </a:blipFill>
          </p:spPr>
          <p:txBody>
            <a:bodyPr wrap="square" lIns="0" tIns="0" rIns="0" bIns="0" rtlCol="0"/>
            <a:lstStyle/>
            <a:p>
              <a:endParaRPr sz="1227"/>
            </a:p>
          </p:txBody>
        </p:sp>
        <p:sp>
          <p:nvSpPr>
            <p:cNvPr id="45" name="object 45"/>
            <p:cNvSpPr txBox="1"/>
            <p:nvPr/>
          </p:nvSpPr>
          <p:spPr>
            <a:xfrm>
              <a:off x="457201" y="5334000"/>
              <a:ext cx="215546" cy="1904999"/>
            </a:xfrm>
            <a:prstGeom prst="rect">
              <a:avLst/>
            </a:prstGeom>
          </p:spPr>
          <p:txBody>
            <a:bodyPr vert="vert270" wrap="square" lIns="0" tIns="16885" rIns="0" bIns="0" rtlCol="0">
              <a:spAutoFit/>
            </a:bodyPr>
            <a:lstStyle/>
            <a:p>
              <a:pPr marL="8659" algn="ctr">
                <a:spcBef>
                  <a:spcPts val="133"/>
                </a:spcBef>
              </a:pPr>
              <a:r>
                <a:rPr lang="fr-CA" sz="955" spc="14" dirty="0">
                  <a:solidFill>
                    <a:srgbClr val="FBFBFC"/>
                  </a:solidFill>
                  <a:latin typeface="Arial Narrow"/>
                  <a:cs typeface="Arial Narrow"/>
                </a:rPr>
                <a:t>Activités</a:t>
              </a:r>
              <a:endParaRPr sz="955" dirty="0">
                <a:latin typeface="Arial Narrow"/>
                <a:cs typeface="Arial Narrow"/>
              </a:endParaRPr>
            </a:p>
          </p:txBody>
        </p:sp>
      </p:grpSp>
      <p:grpSp>
        <p:nvGrpSpPr>
          <p:cNvPr id="102" name="Group 101">
            <a:extLst>
              <a:ext uri="{FF2B5EF4-FFF2-40B4-BE49-F238E27FC236}">
                <a16:creationId xmlns:a16="http://schemas.microsoft.com/office/drawing/2014/main" id="{B1E9D646-60F6-4489-9B64-C5CE2A2A7D2D}"/>
              </a:ext>
            </a:extLst>
          </p:cNvPr>
          <p:cNvGrpSpPr/>
          <p:nvPr/>
        </p:nvGrpSpPr>
        <p:grpSpPr>
          <a:xfrm>
            <a:off x="1095200" y="2357435"/>
            <a:ext cx="160126" cy="2068259"/>
            <a:chOff x="437895" y="2103040"/>
            <a:chExt cx="234852" cy="3033447"/>
          </a:xfrm>
        </p:grpSpPr>
        <p:sp>
          <p:nvSpPr>
            <p:cNvPr id="46" name="object 46"/>
            <p:cNvSpPr/>
            <p:nvPr/>
          </p:nvSpPr>
          <p:spPr>
            <a:xfrm>
              <a:off x="437895" y="2103042"/>
              <a:ext cx="220500" cy="3033445"/>
            </a:xfrm>
            <a:prstGeom prst="rect">
              <a:avLst/>
            </a:prstGeom>
            <a:blipFill>
              <a:blip r:embed="rId9" cstate="print"/>
              <a:stretch>
                <a:fillRect/>
              </a:stretch>
            </a:blipFill>
          </p:spPr>
          <p:txBody>
            <a:bodyPr wrap="square" lIns="0" tIns="0" rIns="0" bIns="0" rtlCol="0"/>
            <a:lstStyle/>
            <a:p>
              <a:endParaRPr sz="1227"/>
            </a:p>
          </p:txBody>
        </p:sp>
        <p:sp>
          <p:nvSpPr>
            <p:cNvPr id="47" name="object 47"/>
            <p:cNvSpPr txBox="1"/>
            <p:nvPr/>
          </p:nvSpPr>
          <p:spPr>
            <a:xfrm>
              <a:off x="457201" y="2103040"/>
              <a:ext cx="215546" cy="3033446"/>
            </a:xfrm>
            <a:prstGeom prst="rect">
              <a:avLst/>
            </a:prstGeom>
          </p:spPr>
          <p:txBody>
            <a:bodyPr vert="vert270" wrap="square" lIns="0" tIns="16885" rIns="0" bIns="0" rtlCol="0">
              <a:spAutoFit/>
            </a:bodyPr>
            <a:lstStyle/>
            <a:p>
              <a:pPr marL="8659" algn="ctr">
                <a:spcBef>
                  <a:spcPts val="133"/>
                </a:spcBef>
              </a:pPr>
              <a:r>
                <a:rPr sz="955" spc="-7" dirty="0">
                  <a:solidFill>
                    <a:srgbClr val="FBFBFC"/>
                  </a:solidFill>
                  <a:latin typeface="Arial Narrow"/>
                  <a:cs typeface="Arial Narrow"/>
                </a:rPr>
                <a:t>Phases</a:t>
              </a:r>
              <a:r>
                <a:rPr lang="fr-CA" sz="955" spc="-7" dirty="0">
                  <a:solidFill>
                    <a:srgbClr val="FBFBFC"/>
                  </a:solidFill>
                  <a:latin typeface="Arial Narrow"/>
                  <a:cs typeface="Arial Narrow"/>
                </a:rPr>
                <a:t> du laboratoire</a:t>
              </a:r>
              <a:endParaRPr sz="955" dirty="0">
                <a:latin typeface="Arial Narrow"/>
                <a:cs typeface="Arial Narrow"/>
              </a:endParaRPr>
            </a:p>
          </p:txBody>
        </p:sp>
      </p:grpSp>
      <p:sp>
        <p:nvSpPr>
          <p:cNvPr id="71" name="object 71"/>
          <p:cNvSpPr/>
          <p:nvPr/>
        </p:nvSpPr>
        <p:spPr>
          <a:xfrm>
            <a:off x="2079607" y="3481061"/>
            <a:ext cx="1398010" cy="43295"/>
          </a:xfrm>
          <a:custGeom>
            <a:avLst/>
            <a:gdLst/>
            <a:ahLst/>
            <a:cxnLst/>
            <a:rect l="l" t="t" r="r" b="b"/>
            <a:pathLst>
              <a:path w="2050414" h="63500">
                <a:moveTo>
                  <a:pt x="0" y="63500"/>
                </a:moveTo>
                <a:lnTo>
                  <a:pt x="2050224" y="63500"/>
                </a:lnTo>
                <a:lnTo>
                  <a:pt x="2050224" y="0"/>
                </a:lnTo>
                <a:lnTo>
                  <a:pt x="0" y="0"/>
                </a:lnTo>
                <a:lnTo>
                  <a:pt x="0" y="63500"/>
                </a:lnTo>
                <a:close/>
              </a:path>
            </a:pathLst>
          </a:custGeom>
          <a:solidFill>
            <a:srgbClr val="931215"/>
          </a:solidFill>
        </p:spPr>
        <p:txBody>
          <a:bodyPr wrap="square" lIns="0" tIns="0" rIns="0" bIns="0" rtlCol="0"/>
          <a:lstStyle/>
          <a:p>
            <a:endParaRPr sz="1227"/>
          </a:p>
        </p:txBody>
      </p:sp>
      <p:sp>
        <p:nvSpPr>
          <p:cNvPr id="72" name="object 72"/>
          <p:cNvSpPr/>
          <p:nvPr/>
        </p:nvSpPr>
        <p:spPr>
          <a:xfrm>
            <a:off x="3693102" y="3675059"/>
            <a:ext cx="2558761" cy="43295"/>
          </a:xfrm>
          <a:custGeom>
            <a:avLst/>
            <a:gdLst/>
            <a:ahLst/>
            <a:cxnLst/>
            <a:rect l="l" t="t" r="r" b="b"/>
            <a:pathLst>
              <a:path w="3752850" h="63500">
                <a:moveTo>
                  <a:pt x="0" y="63500"/>
                </a:moveTo>
                <a:lnTo>
                  <a:pt x="3752596" y="63500"/>
                </a:lnTo>
                <a:lnTo>
                  <a:pt x="3752596" y="0"/>
                </a:lnTo>
                <a:lnTo>
                  <a:pt x="0" y="0"/>
                </a:lnTo>
                <a:lnTo>
                  <a:pt x="0" y="63500"/>
                </a:lnTo>
                <a:close/>
              </a:path>
            </a:pathLst>
          </a:custGeom>
          <a:solidFill>
            <a:srgbClr val="931215"/>
          </a:solidFill>
        </p:spPr>
        <p:txBody>
          <a:bodyPr wrap="square" lIns="0" tIns="0" rIns="0" bIns="0" rtlCol="0"/>
          <a:lstStyle/>
          <a:p>
            <a:endParaRPr sz="1227"/>
          </a:p>
        </p:txBody>
      </p:sp>
      <p:sp>
        <p:nvSpPr>
          <p:cNvPr id="73" name="object 73"/>
          <p:cNvSpPr/>
          <p:nvPr/>
        </p:nvSpPr>
        <p:spPr>
          <a:xfrm flipV="1">
            <a:off x="6199909" y="3422015"/>
            <a:ext cx="1546765" cy="31172"/>
          </a:xfrm>
          <a:custGeom>
            <a:avLst/>
            <a:gdLst/>
            <a:ahLst/>
            <a:cxnLst/>
            <a:rect l="l" t="t" r="r" b="b"/>
            <a:pathLst>
              <a:path w="2032000">
                <a:moveTo>
                  <a:pt x="0" y="0"/>
                </a:moveTo>
                <a:lnTo>
                  <a:pt x="2031969" y="0"/>
                </a:lnTo>
              </a:path>
            </a:pathLst>
          </a:custGeom>
          <a:ln w="63500">
            <a:solidFill>
              <a:srgbClr val="931215"/>
            </a:solidFill>
          </a:ln>
        </p:spPr>
        <p:txBody>
          <a:bodyPr wrap="square" lIns="0" tIns="0" rIns="0" bIns="0" rtlCol="0"/>
          <a:lstStyle/>
          <a:p>
            <a:endParaRPr sz="1227"/>
          </a:p>
        </p:txBody>
      </p:sp>
      <p:sp>
        <p:nvSpPr>
          <p:cNvPr id="75" name="object 75"/>
          <p:cNvSpPr/>
          <p:nvPr/>
        </p:nvSpPr>
        <p:spPr>
          <a:xfrm>
            <a:off x="5732318" y="3135803"/>
            <a:ext cx="408709" cy="408709"/>
          </a:xfrm>
          <a:custGeom>
            <a:avLst/>
            <a:gdLst/>
            <a:ahLst/>
            <a:cxnLst/>
            <a:rect l="l" t="t" r="r" b="b"/>
            <a:pathLst>
              <a:path w="599440"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76" name="object 76"/>
          <p:cNvSpPr txBox="1"/>
          <p:nvPr/>
        </p:nvSpPr>
        <p:spPr>
          <a:xfrm>
            <a:off x="5784168" y="3149237"/>
            <a:ext cx="156730" cy="302542"/>
          </a:xfrm>
          <a:prstGeom prst="rect">
            <a:avLst/>
          </a:prstGeom>
        </p:spPr>
        <p:txBody>
          <a:bodyPr vert="horz" wrap="square" lIns="0" tIns="8659" rIns="0" bIns="0" rtlCol="0">
            <a:spAutoFit/>
          </a:bodyPr>
          <a:lstStyle/>
          <a:p>
            <a:pPr marL="8659">
              <a:spcBef>
                <a:spcPts val="68"/>
              </a:spcBef>
            </a:pPr>
            <a:r>
              <a:rPr sz="1909" b="1" spc="126" dirty="0">
                <a:solidFill>
                  <a:srgbClr val="FFFFFF"/>
                </a:solidFill>
                <a:latin typeface="Calibri"/>
                <a:cs typeface="Calibri"/>
              </a:rPr>
              <a:t>3</a:t>
            </a:r>
            <a:endParaRPr sz="1909" dirty="0">
              <a:latin typeface="Calibri"/>
              <a:cs typeface="Calibri"/>
            </a:endParaRPr>
          </a:p>
        </p:txBody>
      </p:sp>
      <p:sp>
        <p:nvSpPr>
          <p:cNvPr id="77" name="object 77"/>
          <p:cNvSpPr/>
          <p:nvPr/>
        </p:nvSpPr>
        <p:spPr>
          <a:xfrm>
            <a:off x="7826958" y="3459413"/>
            <a:ext cx="1538253" cy="0"/>
          </a:xfrm>
          <a:custGeom>
            <a:avLst/>
            <a:gdLst/>
            <a:ahLst/>
            <a:cxnLst/>
            <a:rect l="l" t="t" r="r" b="b"/>
            <a:pathLst>
              <a:path w="1998979">
                <a:moveTo>
                  <a:pt x="0" y="0"/>
                </a:moveTo>
                <a:lnTo>
                  <a:pt x="1998599" y="0"/>
                </a:lnTo>
              </a:path>
            </a:pathLst>
          </a:custGeom>
          <a:ln w="63500">
            <a:solidFill>
              <a:srgbClr val="931215"/>
            </a:solidFill>
          </a:ln>
        </p:spPr>
        <p:txBody>
          <a:bodyPr wrap="square" lIns="0" tIns="0" rIns="0" bIns="0" rtlCol="0"/>
          <a:lstStyle/>
          <a:p>
            <a:endParaRPr sz="1227"/>
          </a:p>
        </p:txBody>
      </p:sp>
      <p:sp>
        <p:nvSpPr>
          <p:cNvPr id="78" name="object 78"/>
          <p:cNvSpPr/>
          <p:nvPr/>
        </p:nvSpPr>
        <p:spPr>
          <a:xfrm>
            <a:off x="9526732" y="3437765"/>
            <a:ext cx="1452995" cy="43295"/>
          </a:xfrm>
          <a:custGeom>
            <a:avLst/>
            <a:gdLst/>
            <a:ahLst/>
            <a:cxnLst/>
            <a:rect l="l" t="t" r="r" b="b"/>
            <a:pathLst>
              <a:path w="2131059" h="63500">
                <a:moveTo>
                  <a:pt x="0" y="63500"/>
                </a:moveTo>
                <a:lnTo>
                  <a:pt x="2130755" y="63500"/>
                </a:lnTo>
                <a:lnTo>
                  <a:pt x="2130755" y="0"/>
                </a:lnTo>
                <a:lnTo>
                  <a:pt x="0" y="0"/>
                </a:lnTo>
                <a:lnTo>
                  <a:pt x="0" y="63500"/>
                </a:lnTo>
                <a:close/>
              </a:path>
            </a:pathLst>
          </a:custGeom>
          <a:solidFill>
            <a:srgbClr val="931215"/>
          </a:solidFill>
        </p:spPr>
        <p:txBody>
          <a:bodyPr wrap="square" lIns="0" tIns="0" rIns="0" bIns="0" rtlCol="0"/>
          <a:lstStyle/>
          <a:p>
            <a:endParaRPr sz="1227"/>
          </a:p>
        </p:txBody>
      </p:sp>
      <p:sp>
        <p:nvSpPr>
          <p:cNvPr id="80" name="object 80"/>
          <p:cNvSpPr/>
          <p:nvPr/>
        </p:nvSpPr>
        <p:spPr>
          <a:xfrm>
            <a:off x="2541108" y="3596204"/>
            <a:ext cx="749444" cy="0"/>
          </a:xfrm>
          <a:custGeom>
            <a:avLst/>
            <a:gdLst/>
            <a:ahLst/>
            <a:cxnLst/>
            <a:rect l="l" t="t" r="r" b="b"/>
            <a:pathLst>
              <a:path w="1099185">
                <a:moveTo>
                  <a:pt x="0" y="0"/>
                </a:moveTo>
                <a:lnTo>
                  <a:pt x="1099045" y="0"/>
                </a:lnTo>
              </a:path>
            </a:pathLst>
          </a:custGeom>
          <a:ln w="63500">
            <a:solidFill>
              <a:srgbClr val="D5B531"/>
            </a:solidFill>
          </a:ln>
        </p:spPr>
        <p:txBody>
          <a:bodyPr wrap="square" lIns="0" tIns="0" rIns="0" bIns="0" rtlCol="0"/>
          <a:lstStyle/>
          <a:p>
            <a:endParaRPr sz="1227"/>
          </a:p>
        </p:txBody>
      </p:sp>
      <p:sp>
        <p:nvSpPr>
          <p:cNvPr id="81" name="object 81"/>
          <p:cNvSpPr/>
          <p:nvPr/>
        </p:nvSpPr>
        <p:spPr>
          <a:xfrm>
            <a:off x="4067358" y="3803245"/>
            <a:ext cx="507423" cy="0"/>
          </a:xfrm>
          <a:custGeom>
            <a:avLst/>
            <a:gdLst/>
            <a:ahLst/>
            <a:cxnLst/>
            <a:rect l="l" t="t" r="r" b="b"/>
            <a:pathLst>
              <a:path w="744220">
                <a:moveTo>
                  <a:pt x="0" y="0"/>
                </a:moveTo>
                <a:lnTo>
                  <a:pt x="744207" y="0"/>
                </a:lnTo>
              </a:path>
            </a:pathLst>
          </a:custGeom>
          <a:ln w="63500">
            <a:solidFill>
              <a:srgbClr val="D5B531"/>
            </a:solidFill>
          </a:ln>
        </p:spPr>
        <p:txBody>
          <a:bodyPr wrap="square" lIns="0" tIns="0" rIns="0" bIns="0" rtlCol="0"/>
          <a:lstStyle/>
          <a:p>
            <a:endParaRPr sz="1227"/>
          </a:p>
        </p:txBody>
      </p:sp>
      <p:sp>
        <p:nvSpPr>
          <p:cNvPr id="82" name="object 82"/>
          <p:cNvSpPr/>
          <p:nvPr/>
        </p:nvSpPr>
        <p:spPr>
          <a:xfrm>
            <a:off x="5316682" y="3800779"/>
            <a:ext cx="507423" cy="0"/>
          </a:xfrm>
          <a:custGeom>
            <a:avLst/>
            <a:gdLst/>
            <a:ahLst/>
            <a:cxnLst/>
            <a:rect l="l" t="t" r="r" b="b"/>
            <a:pathLst>
              <a:path w="744220">
                <a:moveTo>
                  <a:pt x="0" y="0"/>
                </a:moveTo>
                <a:lnTo>
                  <a:pt x="744207" y="0"/>
                </a:lnTo>
              </a:path>
            </a:pathLst>
          </a:custGeom>
          <a:ln w="63500">
            <a:solidFill>
              <a:srgbClr val="D5B531"/>
            </a:solidFill>
          </a:ln>
        </p:spPr>
        <p:txBody>
          <a:bodyPr wrap="square" lIns="0" tIns="0" rIns="0" bIns="0" rtlCol="0"/>
          <a:lstStyle/>
          <a:p>
            <a:endParaRPr sz="1227"/>
          </a:p>
        </p:txBody>
      </p:sp>
      <p:sp>
        <p:nvSpPr>
          <p:cNvPr id="83" name="object 83"/>
          <p:cNvSpPr/>
          <p:nvPr/>
        </p:nvSpPr>
        <p:spPr>
          <a:xfrm>
            <a:off x="4706157" y="3800779"/>
            <a:ext cx="507423" cy="0"/>
          </a:xfrm>
          <a:custGeom>
            <a:avLst/>
            <a:gdLst/>
            <a:ahLst/>
            <a:cxnLst/>
            <a:rect l="l" t="t" r="r" b="b"/>
            <a:pathLst>
              <a:path w="744220">
                <a:moveTo>
                  <a:pt x="0" y="0"/>
                </a:moveTo>
                <a:lnTo>
                  <a:pt x="744207" y="0"/>
                </a:lnTo>
              </a:path>
            </a:pathLst>
          </a:custGeom>
          <a:ln w="63500">
            <a:solidFill>
              <a:srgbClr val="D5B531"/>
            </a:solidFill>
          </a:ln>
        </p:spPr>
        <p:txBody>
          <a:bodyPr wrap="square" lIns="0" tIns="0" rIns="0" bIns="0" rtlCol="0"/>
          <a:lstStyle/>
          <a:p>
            <a:endParaRPr sz="1227"/>
          </a:p>
        </p:txBody>
      </p:sp>
      <p:sp>
        <p:nvSpPr>
          <p:cNvPr id="84" name="object 84"/>
          <p:cNvSpPr/>
          <p:nvPr/>
        </p:nvSpPr>
        <p:spPr>
          <a:xfrm>
            <a:off x="6186258" y="3587809"/>
            <a:ext cx="1201882" cy="0"/>
          </a:xfrm>
          <a:custGeom>
            <a:avLst/>
            <a:gdLst/>
            <a:ahLst/>
            <a:cxnLst/>
            <a:rect l="l" t="t" r="r" b="b"/>
            <a:pathLst>
              <a:path w="1762759">
                <a:moveTo>
                  <a:pt x="0" y="0"/>
                </a:moveTo>
                <a:lnTo>
                  <a:pt x="1762493" y="0"/>
                </a:lnTo>
              </a:path>
            </a:pathLst>
          </a:custGeom>
          <a:ln w="63500">
            <a:solidFill>
              <a:srgbClr val="D5B531"/>
            </a:solidFill>
          </a:ln>
        </p:spPr>
        <p:txBody>
          <a:bodyPr wrap="square" lIns="0" tIns="0" rIns="0" bIns="0" rtlCol="0"/>
          <a:lstStyle/>
          <a:p>
            <a:endParaRPr sz="1227"/>
          </a:p>
        </p:txBody>
      </p:sp>
      <p:sp>
        <p:nvSpPr>
          <p:cNvPr id="85" name="object 85"/>
          <p:cNvSpPr/>
          <p:nvPr/>
        </p:nvSpPr>
        <p:spPr>
          <a:xfrm>
            <a:off x="4358601" y="3918078"/>
            <a:ext cx="1484168" cy="0"/>
          </a:xfrm>
          <a:custGeom>
            <a:avLst/>
            <a:gdLst/>
            <a:ahLst/>
            <a:cxnLst/>
            <a:rect l="l" t="t" r="r" b="b"/>
            <a:pathLst>
              <a:path w="2176779">
                <a:moveTo>
                  <a:pt x="0" y="0"/>
                </a:moveTo>
                <a:lnTo>
                  <a:pt x="2176272" y="0"/>
                </a:lnTo>
              </a:path>
            </a:pathLst>
          </a:custGeom>
          <a:ln w="63500">
            <a:solidFill>
              <a:srgbClr val="40AD49"/>
            </a:solidFill>
          </a:ln>
        </p:spPr>
        <p:txBody>
          <a:bodyPr wrap="square" lIns="0" tIns="0" rIns="0" bIns="0" rtlCol="0"/>
          <a:lstStyle/>
          <a:p>
            <a:endParaRPr sz="1227"/>
          </a:p>
        </p:txBody>
      </p:sp>
      <p:sp>
        <p:nvSpPr>
          <p:cNvPr id="86" name="object 86"/>
          <p:cNvSpPr/>
          <p:nvPr/>
        </p:nvSpPr>
        <p:spPr>
          <a:xfrm flipV="1">
            <a:off x="6282838" y="3635571"/>
            <a:ext cx="1402030" cy="56910"/>
          </a:xfrm>
          <a:custGeom>
            <a:avLst/>
            <a:gdLst/>
            <a:ahLst/>
            <a:cxnLst/>
            <a:rect l="l" t="t" r="r" b="b"/>
            <a:pathLst>
              <a:path w="666750">
                <a:moveTo>
                  <a:pt x="0" y="0"/>
                </a:moveTo>
                <a:lnTo>
                  <a:pt x="666597" y="0"/>
                </a:lnTo>
              </a:path>
            </a:pathLst>
          </a:custGeom>
          <a:ln w="63500">
            <a:solidFill>
              <a:srgbClr val="40AD49"/>
            </a:solidFill>
          </a:ln>
        </p:spPr>
        <p:txBody>
          <a:bodyPr wrap="square" lIns="0" tIns="0" rIns="0" bIns="0" rtlCol="0"/>
          <a:lstStyle/>
          <a:p>
            <a:endParaRPr sz="1227"/>
          </a:p>
        </p:txBody>
      </p:sp>
      <p:sp>
        <p:nvSpPr>
          <p:cNvPr id="87" name="object 87"/>
          <p:cNvSpPr/>
          <p:nvPr/>
        </p:nvSpPr>
        <p:spPr>
          <a:xfrm flipV="1">
            <a:off x="8277151" y="3661310"/>
            <a:ext cx="756878" cy="31172"/>
          </a:xfrm>
          <a:custGeom>
            <a:avLst/>
            <a:gdLst/>
            <a:ahLst/>
            <a:cxnLst/>
            <a:rect l="l" t="t" r="r" b="b"/>
            <a:pathLst>
              <a:path w="666750">
                <a:moveTo>
                  <a:pt x="0" y="0"/>
                </a:moveTo>
                <a:lnTo>
                  <a:pt x="666597" y="0"/>
                </a:lnTo>
              </a:path>
            </a:pathLst>
          </a:custGeom>
          <a:ln w="63500">
            <a:solidFill>
              <a:srgbClr val="40AD49"/>
            </a:solidFill>
          </a:ln>
        </p:spPr>
        <p:txBody>
          <a:bodyPr wrap="square" lIns="0" tIns="0" rIns="0" bIns="0" rtlCol="0"/>
          <a:lstStyle/>
          <a:p>
            <a:endParaRPr sz="1227"/>
          </a:p>
        </p:txBody>
      </p:sp>
      <p:sp>
        <p:nvSpPr>
          <p:cNvPr id="88" name="object 88"/>
          <p:cNvSpPr/>
          <p:nvPr/>
        </p:nvSpPr>
        <p:spPr>
          <a:xfrm>
            <a:off x="10025875" y="3692481"/>
            <a:ext cx="454602" cy="0"/>
          </a:xfrm>
          <a:custGeom>
            <a:avLst/>
            <a:gdLst/>
            <a:ahLst/>
            <a:cxnLst/>
            <a:rect l="l" t="t" r="r" b="b"/>
            <a:pathLst>
              <a:path w="666750">
                <a:moveTo>
                  <a:pt x="0" y="0"/>
                </a:moveTo>
                <a:lnTo>
                  <a:pt x="666597" y="0"/>
                </a:lnTo>
              </a:path>
            </a:pathLst>
          </a:custGeom>
          <a:ln w="63500">
            <a:solidFill>
              <a:srgbClr val="40AD49"/>
            </a:solidFill>
          </a:ln>
        </p:spPr>
        <p:txBody>
          <a:bodyPr wrap="square" lIns="0" tIns="0" rIns="0" bIns="0" rtlCol="0"/>
          <a:lstStyle/>
          <a:p>
            <a:endParaRPr sz="1227"/>
          </a:p>
        </p:txBody>
      </p:sp>
      <p:sp>
        <p:nvSpPr>
          <p:cNvPr id="89" name="object 89"/>
          <p:cNvSpPr/>
          <p:nvPr/>
        </p:nvSpPr>
        <p:spPr>
          <a:xfrm>
            <a:off x="7930028" y="3549354"/>
            <a:ext cx="574530" cy="0"/>
          </a:xfrm>
          <a:custGeom>
            <a:avLst/>
            <a:gdLst/>
            <a:ahLst/>
            <a:cxnLst/>
            <a:rect l="l" t="t" r="r" b="b"/>
            <a:pathLst>
              <a:path w="842645">
                <a:moveTo>
                  <a:pt x="0" y="0"/>
                </a:moveTo>
                <a:lnTo>
                  <a:pt x="842416" y="0"/>
                </a:lnTo>
              </a:path>
            </a:pathLst>
          </a:custGeom>
          <a:ln w="63500">
            <a:solidFill>
              <a:srgbClr val="D5B531"/>
            </a:solidFill>
          </a:ln>
        </p:spPr>
        <p:txBody>
          <a:bodyPr wrap="square" lIns="0" tIns="0" rIns="0" bIns="0" rtlCol="0"/>
          <a:lstStyle/>
          <a:p>
            <a:endParaRPr sz="1227"/>
          </a:p>
        </p:txBody>
      </p:sp>
      <p:sp>
        <p:nvSpPr>
          <p:cNvPr id="90" name="object 90"/>
          <p:cNvSpPr/>
          <p:nvPr/>
        </p:nvSpPr>
        <p:spPr>
          <a:xfrm>
            <a:off x="9678751" y="3549354"/>
            <a:ext cx="574530" cy="0"/>
          </a:xfrm>
          <a:custGeom>
            <a:avLst/>
            <a:gdLst/>
            <a:ahLst/>
            <a:cxnLst/>
            <a:rect l="l" t="t" r="r" b="b"/>
            <a:pathLst>
              <a:path w="842644">
                <a:moveTo>
                  <a:pt x="0" y="0"/>
                </a:moveTo>
                <a:lnTo>
                  <a:pt x="842416" y="0"/>
                </a:lnTo>
              </a:path>
            </a:pathLst>
          </a:custGeom>
          <a:ln w="63500">
            <a:solidFill>
              <a:srgbClr val="D5B531"/>
            </a:solidFill>
          </a:ln>
        </p:spPr>
        <p:txBody>
          <a:bodyPr wrap="square" lIns="0" tIns="0" rIns="0" bIns="0" rtlCol="0"/>
          <a:lstStyle/>
          <a:p>
            <a:endParaRPr sz="1227"/>
          </a:p>
        </p:txBody>
      </p:sp>
      <p:sp>
        <p:nvSpPr>
          <p:cNvPr id="94" name="object 94"/>
          <p:cNvSpPr/>
          <p:nvPr/>
        </p:nvSpPr>
        <p:spPr>
          <a:xfrm>
            <a:off x="5712314" y="3005055"/>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95" name="object 95"/>
          <p:cNvSpPr/>
          <p:nvPr/>
        </p:nvSpPr>
        <p:spPr>
          <a:xfrm>
            <a:off x="7819159" y="3086262"/>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14" name="object 51">
            <a:extLst>
              <a:ext uri="{FF2B5EF4-FFF2-40B4-BE49-F238E27FC236}">
                <a16:creationId xmlns:a16="http://schemas.microsoft.com/office/drawing/2014/main" id="{8C5A2284-2D2E-4EC8-947E-35DE1C5491D7}"/>
              </a:ext>
            </a:extLst>
          </p:cNvPr>
          <p:cNvSpPr txBox="1"/>
          <p:nvPr/>
        </p:nvSpPr>
        <p:spPr>
          <a:xfrm>
            <a:off x="2036185" y="4643497"/>
            <a:ext cx="1565997" cy="550559"/>
          </a:xfrm>
          <a:prstGeom prst="rect">
            <a:avLst/>
          </a:prstGeom>
        </p:spPr>
        <p:txBody>
          <a:bodyPr vert="horz" wrap="square" lIns="0" tIns="8659" rIns="0" bIns="0" rtlCol="0">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fr-FR" sz="614" dirty="0">
                <a:solidFill>
                  <a:srgbClr val="000000"/>
                </a:solidFill>
                <a:latin typeface="Roboto"/>
              </a:rPr>
              <a:t>Accords avec chaque partenaire de projet</a:t>
            </a:r>
          </a:p>
          <a:p>
            <a:pPr marL="125553" marR="3464" indent="-116895">
              <a:lnSpc>
                <a:spcPct val="111100"/>
              </a:lnSpc>
              <a:spcBef>
                <a:spcPts val="68"/>
              </a:spcBef>
              <a:buFont typeface="Arial" panose="020B0604020202020204" pitchFamily="34" charset="0"/>
              <a:buChar char="•"/>
              <a:tabLst>
                <a:tab pos="164085" algn="l"/>
                <a:tab pos="164518" algn="l"/>
              </a:tabLst>
            </a:pPr>
            <a:r>
              <a:rPr lang="fr-FR" sz="614" dirty="0">
                <a:solidFill>
                  <a:srgbClr val="000000"/>
                </a:solidFill>
                <a:latin typeface="Roboto"/>
              </a:rPr>
              <a:t>Chemin critique pour 18 mois d’activité</a:t>
            </a:r>
          </a:p>
          <a:p>
            <a:pPr marL="125553" marR="3464" indent="-116895">
              <a:lnSpc>
                <a:spcPct val="111100"/>
              </a:lnSpc>
              <a:spcBef>
                <a:spcPts val="68"/>
              </a:spcBef>
              <a:buFont typeface="Arial" panose="020B0604020202020204" pitchFamily="34" charset="0"/>
              <a:buChar char="•"/>
              <a:tabLst>
                <a:tab pos="164085" algn="l"/>
                <a:tab pos="164518" algn="l"/>
              </a:tabLst>
            </a:pPr>
            <a:r>
              <a:rPr lang="fr-FR" sz="614" dirty="0">
                <a:solidFill>
                  <a:srgbClr val="000000"/>
                </a:solidFill>
                <a:latin typeface="Roboto"/>
              </a:rPr>
              <a:t>Dossier d’information sur le problème révisé</a:t>
            </a:r>
          </a:p>
        </p:txBody>
      </p:sp>
      <p:sp>
        <p:nvSpPr>
          <p:cNvPr id="15" name="object 51">
            <a:extLst>
              <a:ext uri="{FF2B5EF4-FFF2-40B4-BE49-F238E27FC236}">
                <a16:creationId xmlns:a16="http://schemas.microsoft.com/office/drawing/2014/main" id="{E643F03E-9CC3-4D67-A18B-3EE819520FC3}"/>
              </a:ext>
            </a:extLst>
          </p:cNvPr>
          <p:cNvSpPr txBox="1"/>
          <p:nvPr/>
        </p:nvSpPr>
        <p:spPr>
          <a:xfrm>
            <a:off x="3714083" y="4625343"/>
            <a:ext cx="1837087" cy="432834"/>
          </a:xfrm>
          <a:prstGeom prst="rect">
            <a:avLst/>
          </a:prstGeom>
        </p:spPr>
        <p:txBody>
          <a:bodyPr vert="horz" wrap="square" lIns="0" tIns="8659" rIns="0" bIns="0" rtlCol="0" anchor="t">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fr-FR" sz="614" dirty="0">
                <a:latin typeface="Roboto"/>
              </a:rPr>
              <a:t>Enquête auprès des membres du PDC et du RCDÉC et rapport sur les résultats de l’enquête</a:t>
            </a:r>
          </a:p>
          <a:p>
            <a:pPr marL="125553" marR="3464" indent="-116895">
              <a:lnSpc>
                <a:spcPct val="111100"/>
              </a:lnSpc>
              <a:spcBef>
                <a:spcPts val="68"/>
              </a:spcBef>
              <a:buFont typeface="Arial" panose="020B0604020202020204" pitchFamily="34" charset="0"/>
              <a:buChar char="•"/>
              <a:tabLst>
                <a:tab pos="164085" algn="l"/>
                <a:tab pos="164518" algn="l"/>
              </a:tabLst>
            </a:pPr>
            <a:r>
              <a:rPr lang="fr-FR" sz="614" dirty="0">
                <a:latin typeface="Roboto"/>
              </a:rPr>
              <a:t>Trousse de mobilisation des parties prenantes pour la troisième phase</a:t>
            </a:r>
          </a:p>
        </p:txBody>
      </p:sp>
      <p:sp>
        <p:nvSpPr>
          <p:cNvPr id="16" name="object 18">
            <a:extLst>
              <a:ext uri="{FF2B5EF4-FFF2-40B4-BE49-F238E27FC236}">
                <a16:creationId xmlns:a16="http://schemas.microsoft.com/office/drawing/2014/main" id="{E00A3522-34F4-446E-BA46-D8DBED7D68B0}"/>
              </a:ext>
            </a:extLst>
          </p:cNvPr>
          <p:cNvSpPr/>
          <p:nvPr/>
        </p:nvSpPr>
        <p:spPr>
          <a:xfrm>
            <a:off x="3750668" y="3329366"/>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17" name="object 51">
            <a:extLst>
              <a:ext uri="{FF2B5EF4-FFF2-40B4-BE49-F238E27FC236}">
                <a16:creationId xmlns:a16="http://schemas.microsoft.com/office/drawing/2014/main" id="{4D35414A-81E4-4DDE-848F-8C501DAC96B7}"/>
              </a:ext>
            </a:extLst>
          </p:cNvPr>
          <p:cNvSpPr txBox="1"/>
          <p:nvPr/>
        </p:nvSpPr>
        <p:spPr>
          <a:xfrm>
            <a:off x="5769612" y="4567295"/>
            <a:ext cx="1977061" cy="563383"/>
          </a:xfrm>
          <a:prstGeom prst="rect">
            <a:avLst/>
          </a:prstGeom>
        </p:spPr>
        <p:txBody>
          <a:bodyPr vert="horz" wrap="square" lIns="0" tIns="8659" rIns="0" bIns="0" rtlCol="0" anchor="t">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fr-CA" sz="614">
                <a:latin typeface="Roboto"/>
              </a:rPr>
              <a:t>Ateliers de réflexion et d’idéation</a:t>
            </a:r>
          </a:p>
          <a:p>
            <a:pPr marL="125553" marR="3464" indent="-116895">
              <a:lnSpc>
                <a:spcPct val="111100"/>
              </a:lnSpc>
              <a:spcBef>
                <a:spcPts val="68"/>
              </a:spcBef>
              <a:buFont typeface="Arial" panose="020B0604020202020204" pitchFamily="34" charset="0"/>
              <a:buChar char="•"/>
              <a:tabLst>
                <a:tab pos="164085" algn="l"/>
                <a:tab pos="164518" algn="l"/>
              </a:tabLst>
            </a:pPr>
            <a:r>
              <a:rPr lang="fr-CA" sz="614">
                <a:latin typeface="Roboto"/>
              </a:rPr>
              <a:t>Partage d’idées et confirmation de l’approche de prototypage;</a:t>
            </a:r>
          </a:p>
          <a:p>
            <a:pPr marL="125553" marR="3464" indent="-116895">
              <a:lnSpc>
                <a:spcPct val="111100"/>
              </a:lnSpc>
              <a:spcBef>
                <a:spcPts val="68"/>
              </a:spcBef>
              <a:buFont typeface="Arial" panose="020B0604020202020204" pitchFamily="34" charset="0"/>
              <a:buChar char="•"/>
              <a:tabLst>
                <a:tab pos="164085" algn="l"/>
                <a:tab pos="164518" algn="l"/>
              </a:tabLst>
            </a:pPr>
            <a:r>
              <a:rPr lang="fr-CA" sz="614">
                <a:solidFill>
                  <a:srgbClr val="000000"/>
                </a:solidFill>
                <a:latin typeface="Roboto"/>
              </a:rPr>
              <a:t>Préparer et disseminer les prototypes</a:t>
            </a:r>
          </a:p>
          <a:p>
            <a:pPr marL="125553" marR="3464" indent="-116895">
              <a:lnSpc>
                <a:spcPct val="111100"/>
              </a:lnSpc>
              <a:spcBef>
                <a:spcPts val="68"/>
              </a:spcBef>
              <a:buFont typeface="Arial" panose="020B0604020202020204" pitchFamily="34" charset="0"/>
              <a:buChar char="•"/>
              <a:tabLst>
                <a:tab pos="164085" algn="l"/>
                <a:tab pos="164518" algn="l"/>
              </a:tabLst>
            </a:pPr>
            <a:endParaRPr lang="fr-CA" sz="614">
              <a:latin typeface="Arial"/>
              <a:cs typeface="Arial"/>
            </a:endParaRPr>
          </a:p>
        </p:txBody>
      </p:sp>
      <p:sp>
        <p:nvSpPr>
          <p:cNvPr id="25" name="object 51">
            <a:extLst>
              <a:ext uri="{FF2B5EF4-FFF2-40B4-BE49-F238E27FC236}">
                <a16:creationId xmlns:a16="http://schemas.microsoft.com/office/drawing/2014/main" id="{9E16FE86-87BB-44F6-8F80-164C06659A3B}"/>
              </a:ext>
            </a:extLst>
          </p:cNvPr>
          <p:cNvSpPr txBox="1"/>
          <p:nvPr/>
        </p:nvSpPr>
        <p:spPr>
          <a:xfrm>
            <a:off x="7800474" y="4611253"/>
            <a:ext cx="1663797" cy="327934"/>
          </a:xfrm>
          <a:prstGeom prst="rect">
            <a:avLst/>
          </a:prstGeom>
        </p:spPr>
        <p:txBody>
          <a:bodyPr vert="horz" wrap="square" lIns="0" tIns="8659" rIns="0" bIns="0" rtlCol="0">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fr-CA" sz="614">
                <a:solidFill>
                  <a:srgbClr val="000000"/>
                </a:solidFill>
                <a:latin typeface="Roboto"/>
              </a:rPr>
              <a:t>Engager les participants dans des charettes/ateliers de conception,</a:t>
            </a:r>
          </a:p>
          <a:p>
            <a:pPr marL="125553" marR="3464" indent="-116895">
              <a:lnSpc>
                <a:spcPct val="111100"/>
              </a:lnSpc>
              <a:spcBef>
                <a:spcPts val="68"/>
              </a:spcBef>
              <a:buFont typeface="Arial" panose="020B0604020202020204" pitchFamily="34" charset="0"/>
              <a:buChar char="•"/>
              <a:tabLst>
                <a:tab pos="164085" algn="l"/>
                <a:tab pos="164518" algn="l"/>
              </a:tabLst>
            </a:pPr>
            <a:r>
              <a:rPr lang="fr-CA" sz="614">
                <a:solidFill>
                  <a:srgbClr val="000000"/>
                </a:solidFill>
                <a:latin typeface="Roboto"/>
              </a:rPr>
              <a:t>Tester et affiner les prototypes de phase 3</a:t>
            </a:r>
            <a:endParaRPr lang="fr-CA" sz="614">
              <a:latin typeface="Arial"/>
              <a:cs typeface="Arial"/>
            </a:endParaRPr>
          </a:p>
        </p:txBody>
      </p:sp>
      <p:sp>
        <p:nvSpPr>
          <p:cNvPr id="33" name="object 51">
            <a:extLst>
              <a:ext uri="{FF2B5EF4-FFF2-40B4-BE49-F238E27FC236}">
                <a16:creationId xmlns:a16="http://schemas.microsoft.com/office/drawing/2014/main" id="{40AEC864-E83B-49B5-8576-0689F3C82B53}"/>
              </a:ext>
            </a:extLst>
          </p:cNvPr>
          <p:cNvSpPr txBox="1"/>
          <p:nvPr/>
        </p:nvSpPr>
        <p:spPr>
          <a:xfrm>
            <a:off x="9498146" y="4612239"/>
            <a:ext cx="1663797" cy="865260"/>
          </a:xfrm>
          <a:prstGeom prst="rect">
            <a:avLst/>
          </a:prstGeom>
        </p:spPr>
        <p:txBody>
          <a:bodyPr vert="horz" wrap="square" lIns="0" tIns="8659" rIns="0" bIns="0" rtlCol="0" anchor="t">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Follow-up survey all stakeholders;</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Lessons learned roundtable with senior CMHC and Statistics Canada officials, consortium leaders, and members of the Canadian Housing Policy Roundtable</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Preparation of roadmap document designed to move project results from concept to impact.</a:t>
            </a:r>
            <a:endParaRPr sz="614" dirty="0">
              <a:latin typeface="Arial"/>
              <a:cs typeface="Arial"/>
            </a:endParaRPr>
          </a:p>
        </p:txBody>
      </p:sp>
      <p:sp>
        <p:nvSpPr>
          <p:cNvPr id="5" name="Oval 4">
            <a:extLst>
              <a:ext uri="{FF2B5EF4-FFF2-40B4-BE49-F238E27FC236}">
                <a16:creationId xmlns:a16="http://schemas.microsoft.com/office/drawing/2014/main" id="{329D0988-129B-4E2C-90EB-D69ED77B6CCE}"/>
              </a:ext>
            </a:extLst>
          </p:cNvPr>
          <p:cNvSpPr/>
          <p:nvPr/>
        </p:nvSpPr>
        <p:spPr>
          <a:xfrm>
            <a:off x="5585045" y="4130653"/>
            <a:ext cx="2099823" cy="119064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1DB1B-5CF0-4B51-836C-4EAA0E081C4E}"/>
              </a:ext>
            </a:extLst>
          </p:cNvPr>
          <p:cNvSpPr>
            <a:spLocks noGrp="1"/>
          </p:cNvSpPr>
          <p:nvPr>
            <p:ph type="title"/>
          </p:nvPr>
        </p:nvSpPr>
        <p:spPr>
          <a:xfrm>
            <a:off x="834013" y="1115568"/>
            <a:ext cx="3487616" cy="4626864"/>
          </a:xfrm>
        </p:spPr>
        <p:txBody>
          <a:bodyPr vert="horz" lIns="91440" tIns="45720" rIns="91440" bIns="45720" rtlCol="0" anchor="ctr">
            <a:normAutofit/>
          </a:bodyPr>
          <a:lstStyle/>
          <a:p>
            <a:pPr algn="l"/>
            <a:r>
              <a:rPr lang="fr-CA" sz="3600" dirty="0">
                <a:solidFill>
                  <a:schemeClr val="accent2">
                    <a:lumMod val="75000"/>
                  </a:schemeClr>
                </a:solidFill>
              </a:rPr>
              <a:t>Équipe de laboratoire de solutions</a:t>
            </a:r>
            <a:endParaRPr lang="en-US" sz="3600" dirty="0"/>
          </a:p>
        </p:txBody>
      </p:sp>
      <p:sp>
        <p:nvSpPr>
          <p:cNvPr id="6" name="Content Placeholder 2">
            <a:extLst>
              <a:ext uri="{FF2B5EF4-FFF2-40B4-BE49-F238E27FC236}">
                <a16:creationId xmlns:a16="http://schemas.microsoft.com/office/drawing/2014/main" id="{0F393956-D991-4A0F-8572-D7062FC34A23}"/>
              </a:ext>
            </a:extLst>
          </p:cNvPr>
          <p:cNvSpPr txBox="1">
            <a:spLocks/>
          </p:cNvSpPr>
          <p:nvPr/>
        </p:nvSpPr>
        <p:spPr>
          <a:xfrm>
            <a:off x="5105398" y="1115568"/>
            <a:ext cx="6245352" cy="4626864"/>
          </a:xfrm>
          <a:prstGeom prst="rect">
            <a:avLst/>
          </a:prstGeom>
        </p:spPr>
        <p:txBody>
          <a:bodyPr vert="horz" lIns="91440" tIns="45720" rIns="91440" bIns="45720" rtlCol="0" anchor="ctr">
            <a:normAutofit fontScale="9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42900">
              <a:lnSpc>
                <a:spcPct val="100000"/>
              </a:lnSpc>
              <a:buFont typeface="Wingdings 2" charset="2"/>
              <a:buChar char=""/>
              <a:tabLst>
                <a:tab pos="2741930" algn="l"/>
              </a:tabLst>
            </a:pPr>
            <a:r>
              <a:rPr lang="fr-FR" sz="2000" b="1" dirty="0"/>
              <a:t>Réseau canadien de développement économique communautaire (RCDÉC)/équipe du PDC : </a:t>
            </a:r>
            <a:r>
              <a:rPr lang="fr-FR" sz="2000" dirty="0"/>
              <a:t>Chef de projet, intégration des activités du laboratoire de solutions dans le plan de travail du PDC, y compris l’acquisition de données, la visualisation et l’accès aux données, la promotion des données</a:t>
            </a:r>
          </a:p>
          <a:p>
            <a:pPr indent="-342900">
              <a:lnSpc>
                <a:spcPct val="100000"/>
              </a:lnSpc>
              <a:buFont typeface="Wingdings 2" charset="2"/>
              <a:buChar char=""/>
              <a:tabLst>
                <a:tab pos="2741930" algn="l"/>
              </a:tabLst>
            </a:pPr>
            <a:r>
              <a:rPr lang="fr-FR" sz="2000" b="1" dirty="0" err="1"/>
              <a:t>Priority</a:t>
            </a:r>
            <a:r>
              <a:rPr lang="fr-FR" sz="2000" b="1" dirty="0"/>
              <a:t> </a:t>
            </a:r>
            <a:r>
              <a:rPr lang="fr-FR" sz="2000" b="1" dirty="0" err="1"/>
              <a:t>Decision</a:t>
            </a:r>
            <a:r>
              <a:rPr lang="fr-FR" sz="2000" b="1" dirty="0"/>
              <a:t> Data Inc. : </a:t>
            </a:r>
            <a:r>
              <a:rPr lang="fr-FR" sz="2000" dirty="0"/>
              <a:t>Participation dans le cadre des indicateurs, élaboration des résultats et évaluation en collaboration avec les partenaires communautaires.</a:t>
            </a:r>
          </a:p>
          <a:p>
            <a:pPr indent="-342900">
              <a:lnSpc>
                <a:spcPct val="100000"/>
              </a:lnSpc>
              <a:buFont typeface="Wingdings 2" charset="2"/>
              <a:buChar char=""/>
              <a:tabLst>
                <a:tab pos="2741930" algn="l"/>
              </a:tabLst>
            </a:pPr>
            <a:r>
              <a:rPr lang="en-US" sz="2000" b="1" dirty="0"/>
              <a:t>Lansdowne Technologies Inc.: </a:t>
            </a:r>
            <a:r>
              <a:rPr lang="en-US" sz="2000" dirty="0"/>
              <a:t>Consultant de </a:t>
            </a:r>
            <a:r>
              <a:rPr lang="en-US" sz="2000" dirty="0" err="1"/>
              <a:t>laboratoire</a:t>
            </a:r>
            <a:r>
              <a:rPr lang="en-US" sz="2000" dirty="0"/>
              <a:t> de solutions</a:t>
            </a:r>
          </a:p>
          <a:p>
            <a:pPr indent="-342900">
              <a:lnSpc>
                <a:spcPct val="100000"/>
              </a:lnSpc>
              <a:buFont typeface="Wingdings 2" charset="2"/>
              <a:buChar char=""/>
              <a:tabLst>
                <a:tab pos="2741930" algn="l"/>
              </a:tabLst>
            </a:pPr>
            <a:r>
              <a:rPr lang="fr-FR" sz="2000" b="1" dirty="0"/>
              <a:t>Corporation de développement économique communautaire (CDEC) de Québec</a:t>
            </a:r>
            <a:r>
              <a:rPr lang="en-US" sz="2000" b="1" dirty="0"/>
              <a:t>:</a:t>
            </a:r>
            <a:r>
              <a:rPr lang="en-US" sz="2000" dirty="0"/>
              <a:t> g</a:t>
            </a:r>
            <a:r>
              <a:rPr lang="fr-CA" sz="2000" dirty="0" err="1"/>
              <a:t>estion</a:t>
            </a:r>
            <a:r>
              <a:rPr lang="fr-CA" sz="2000" dirty="0"/>
              <a:t> du projet au Québec, </a:t>
            </a:r>
            <a:r>
              <a:rPr lang="en-US" sz="2000" dirty="0" err="1"/>
              <a:t>membre</a:t>
            </a:r>
            <a:r>
              <a:rPr lang="en-US" sz="2000" dirty="0"/>
              <a:t> du RCDEC</a:t>
            </a:r>
          </a:p>
        </p:txBody>
      </p:sp>
    </p:spTree>
    <p:extLst>
      <p:ext uri="{BB962C8B-B14F-4D97-AF65-F5344CB8AC3E}">
        <p14:creationId xmlns:p14="http://schemas.microsoft.com/office/powerpoint/2010/main" val="364146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19E5-E87F-400C-A706-5D5F102A8D8E}"/>
              </a:ext>
            </a:extLst>
          </p:cNvPr>
          <p:cNvSpPr>
            <a:spLocks noGrp="1"/>
          </p:cNvSpPr>
          <p:nvPr>
            <p:ph type="title"/>
          </p:nvPr>
        </p:nvSpPr>
        <p:spPr>
          <a:xfrm>
            <a:off x="841248" y="704850"/>
            <a:ext cx="3785616" cy="2978150"/>
          </a:xfrm>
        </p:spPr>
        <p:txBody>
          <a:bodyPr anchor="b">
            <a:normAutofit/>
          </a:bodyPr>
          <a:lstStyle/>
          <a:p>
            <a:r>
              <a:rPr lang="en-US" sz="3200" dirty="0" err="1">
                <a:solidFill>
                  <a:schemeClr val="accent2">
                    <a:lumMod val="75000"/>
                  </a:schemeClr>
                </a:solidFill>
              </a:rPr>
              <a:t>Partenaires</a:t>
            </a:r>
            <a:r>
              <a:rPr lang="en-US" sz="3200" dirty="0">
                <a:solidFill>
                  <a:schemeClr val="accent2">
                    <a:lumMod val="75000"/>
                  </a:schemeClr>
                </a:solidFill>
              </a:rPr>
              <a:t> </a:t>
            </a:r>
            <a:r>
              <a:rPr lang="en-US" sz="3200" dirty="0" err="1">
                <a:solidFill>
                  <a:schemeClr val="accent2">
                    <a:lumMod val="75000"/>
                  </a:schemeClr>
                </a:solidFill>
              </a:rPr>
              <a:t>communautaires</a:t>
            </a:r>
            <a:endParaRPr lang="en-GB"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7542B7E1-F26A-414D-98D7-7779AE5A07C1}"/>
              </a:ext>
            </a:extLst>
          </p:cNvPr>
          <p:cNvSpPr>
            <a:spLocks noGrp="1"/>
          </p:cNvSpPr>
          <p:nvPr>
            <p:ph idx="1"/>
          </p:nvPr>
        </p:nvSpPr>
        <p:spPr>
          <a:xfrm>
            <a:off x="4476466" y="704850"/>
            <a:ext cx="6877334" cy="5251450"/>
          </a:xfrm>
        </p:spPr>
        <p:txBody>
          <a:bodyPr anchor="ctr">
            <a:normAutofit/>
          </a:bodyPr>
          <a:lstStyle/>
          <a:p>
            <a:r>
              <a:rPr lang="fr-FR" sz="1800" dirty="0"/>
              <a:t>Les comtés de Hastings et Prince Edward</a:t>
            </a:r>
            <a:endParaRPr lang="en-GB" sz="1800" dirty="0"/>
          </a:p>
          <a:p>
            <a:r>
              <a:rPr lang="en-GB" sz="1800" dirty="0"/>
              <a:t>La </a:t>
            </a:r>
            <a:r>
              <a:rPr lang="en-GB" sz="1800" dirty="0" err="1"/>
              <a:t>ville</a:t>
            </a:r>
            <a:r>
              <a:rPr lang="en-GB" sz="1800" dirty="0"/>
              <a:t> de Kingston</a:t>
            </a:r>
          </a:p>
          <a:p>
            <a:r>
              <a:rPr lang="en-GB" sz="1800" dirty="0"/>
              <a:t>La </a:t>
            </a:r>
            <a:r>
              <a:rPr lang="en-GB" sz="1800" dirty="0" err="1"/>
              <a:t>ville</a:t>
            </a:r>
            <a:r>
              <a:rPr lang="en-GB" sz="1800" dirty="0"/>
              <a:t> de Toronto</a:t>
            </a:r>
          </a:p>
          <a:p>
            <a:r>
              <a:rPr lang="en-GB" sz="1800" dirty="0"/>
              <a:t>La </a:t>
            </a:r>
            <a:r>
              <a:rPr lang="en-GB" sz="1800" dirty="0" err="1"/>
              <a:t>ville</a:t>
            </a:r>
            <a:r>
              <a:rPr lang="en-GB" sz="1800" dirty="0"/>
              <a:t> de Calgary</a:t>
            </a:r>
          </a:p>
          <a:p>
            <a:r>
              <a:rPr lang="en-GB" sz="1800" dirty="0"/>
              <a:t>La region de Halton</a:t>
            </a:r>
          </a:p>
          <a:p>
            <a:r>
              <a:rPr lang="fr-FR" sz="1800" dirty="0"/>
              <a:t>Le consortium sur les données communautaires de Winnipeg</a:t>
            </a:r>
            <a:endParaRPr lang="en-GB" sz="1800" dirty="0"/>
          </a:p>
        </p:txBody>
      </p:sp>
      <p:sp>
        <p:nvSpPr>
          <p:cNvPr id="4" name="Slide Number Placeholder 3">
            <a:extLst>
              <a:ext uri="{FF2B5EF4-FFF2-40B4-BE49-F238E27FC236}">
                <a16:creationId xmlns:a16="http://schemas.microsoft.com/office/drawing/2014/main" id="{FDDA9D70-B76F-472E-86AE-168F5E2E188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C63B572-58A6-46C7-B1E5-F37204D95BB2}" type="slidenum">
              <a:rPr lang="en-CA" smtClean="0">
                <a:solidFill>
                  <a:schemeClr val="bg1">
                    <a:alpha val="80000"/>
                  </a:schemeClr>
                </a:solidFill>
              </a:rPr>
              <a:pPr>
                <a:spcAft>
                  <a:spcPts val="600"/>
                </a:spcAft>
              </a:pPr>
              <a:t>6</a:t>
            </a:fld>
            <a:endParaRPr lang="en-CA">
              <a:solidFill>
                <a:schemeClr val="bg1">
                  <a:alpha val="80000"/>
                </a:schemeClr>
              </a:solidFill>
            </a:endParaRPr>
          </a:p>
        </p:txBody>
      </p:sp>
    </p:spTree>
    <p:extLst>
      <p:ext uri="{BB962C8B-B14F-4D97-AF65-F5344CB8AC3E}">
        <p14:creationId xmlns:p14="http://schemas.microsoft.com/office/powerpoint/2010/main" val="246462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EF6FB6-3CAB-4976-8279-91497B6C6E45}"/>
              </a:ext>
            </a:extLst>
          </p:cNvPr>
          <p:cNvSpPr txBox="1">
            <a:spLocks/>
          </p:cNvSpPr>
          <p:nvPr/>
        </p:nvSpPr>
        <p:spPr>
          <a:xfrm>
            <a:off x="2975429" y="568605"/>
            <a:ext cx="6241142" cy="8523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dirty="0" err="1">
                <a:solidFill>
                  <a:schemeClr val="accent2">
                    <a:lumMod val="75000"/>
                  </a:schemeClr>
                </a:solidFill>
              </a:rPr>
              <a:t>Espace</a:t>
            </a:r>
            <a:r>
              <a:rPr lang="en-US" sz="4000" dirty="0">
                <a:solidFill>
                  <a:schemeClr val="accent2">
                    <a:lumMod val="75000"/>
                  </a:schemeClr>
                </a:solidFill>
              </a:rPr>
              <a:t> de </a:t>
            </a:r>
            <a:r>
              <a:rPr lang="en-US" sz="4000" dirty="0" err="1">
                <a:solidFill>
                  <a:schemeClr val="accent2">
                    <a:lumMod val="75000"/>
                  </a:schemeClr>
                </a:solidFill>
              </a:rPr>
              <a:t>problème</a:t>
            </a:r>
            <a:endParaRPr lang="en-US" sz="4000" kern="1200" dirty="0">
              <a:solidFill>
                <a:schemeClr val="accent2">
                  <a:lumMod val="75000"/>
                </a:schemeClr>
              </a:solidFill>
              <a:latin typeface="+mj-lt"/>
              <a:ea typeface="+mj-ea"/>
              <a:cs typeface="+mj-cs"/>
            </a:endParaRPr>
          </a:p>
        </p:txBody>
      </p:sp>
      <p:sp>
        <p:nvSpPr>
          <p:cNvPr id="3" name="Text Placeholder 2">
            <a:extLst>
              <a:ext uri="{FF2B5EF4-FFF2-40B4-BE49-F238E27FC236}">
                <a16:creationId xmlns:a16="http://schemas.microsoft.com/office/drawing/2014/main" id="{2D254E3D-1F48-40C9-98D5-0E94912ECFBA}"/>
              </a:ext>
            </a:extLst>
          </p:cNvPr>
          <p:cNvSpPr>
            <a:spLocks noGrp="1"/>
          </p:cNvSpPr>
          <p:nvPr>
            <p:ph type="body" idx="1"/>
          </p:nvPr>
        </p:nvSpPr>
        <p:spPr>
          <a:xfrm>
            <a:off x="773373" y="1420946"/>
            <a:ext cx="10634855" cy="4623847"/>
          </a:xfrm>
        </p:spPr>
        <p:txBody>
          <a:bodyPr vert="horz" lIns="91440" tIns="45720" rIns="91440" bIns="45720" rtlCol="0">
            <a:noAutofit/>
          </a:bodyPr>
          <a:lstStyle/>
          <a:p>
            <a:pPr marL="0" indent="0">
              <a:spcAft>
                <a:spcPts val="477"/>
              </a:spcAft>
              <a:buNone/>
            </a:pPr>
            <a:r>
              <a:rPr lang="fr-FR" sz="1600" i="1" dirty="0">
                <a:uFill>
                  <a:solidFill>
                    <a:srgbClr val="000000"/>
                  </a:solidFill>
                </a:uFill>
              </a:rPr>
              <a:t>« Sans données probantes et accessibles, les décideurs ne peuvent pas prendre les meilleures décisions pour résoudre les problèmes d’offre de logements. Nous avons beaucoup de données portant sur le logement, mais</a:t>
            </a:r>
          </a:p>
          <a:p>
            <a:pPr marL="0" indent="0">
              <a:spcAft>
                <a:spcPts val="477"/>
              </a:spcAft>
              <a:buNone/>
            </a:pPr>
            <a:r>
              <a:rPr lang="fr-FR" sz="1600" i="1" dirty="0">
                <a:uFill>
                  <a:solidFill>
                    <a:srgbClr val="000000"/>
                  </a:solidFill>
                </a:uFill>
              </a:rPr>
              <a:t>- ces données portant sur le logement sont éparpillées, obsolètes, incohérentes et ne sont pas librement accessibles ;</a:t>
            </a:r>
          </a:p>
          <a:p>
            <a:pPr marL="0" indent="0">
              <a:spcAft>
                <a:spcPts val="477"/>
              </a:spcAft>
              <a:buNone/>
            </a:pPr>
            <a:r>
              <a:rPr lang="fr-FR" sz="1600" i="1" dirty="0">
                <a:uFill>
                  <a:solidFill>
                    <a:srgbClr val="000000"/>
                  </a:solidFill>
                </a:uFill>
              </a:rPr>
              <a:t>- les données portant sur le logement présentent de nombreuses lacunes — en particulier pour les populations vulnérables ;</a:t>
            </a:r>
          </a:p>
          <a:p>
            <a:pPr marL="0" indent="0">
              <a:spcAft>
                <a:spcPts val="477"/>
              </a:spcAft>
              <a:buNone/>
            </a:pPr>
            <a:r>
              <a:rPr lang="fr-FR" sz="1600" i="1" dirty="0">
                <a:uFill>
                  <a:solidFill>
                    <a:srgbClr val="000000"/>
                  </a:solidFill>
                </a:uFill>
              </a:rPr>
              <a:t>- la collecte de données comporte des limites, ce qui a un impact sur l’accessibilité, la pertinence et l’actualité des données ;</a:t>
            </a:r>
          </a:p>
          <a:p>
            <a:pPr marL="0" indent="0">
              <a:spcAft>
                <a:spcPts val="477"/>
              </a:spcAft>
              <a:buNone/>
            </a:pPr>
            <a:r>
              <a:rPr lang="fr-FR" sz="1600" i="1" dirty="0">
                <a:uFill>
                  <a:solidFill>
                    <a:srgbClr val="000000"/>
                  </a:solidFill>
                </a:uFill>
              </a:rPr>
              <a:t>- le partage des données comporte également des limites — des contraintes juridiques, commerciales et autres limitent le partage ;</a:t>
            </a:r>
          </a:p>
          <a:p>
            <a:pPr marL="0" indent="0">
              <a:spcAft>
                <a:spcPts val="477"/>
              </a:spcAft>
              <a:buNone/>
            </a:pPr>
            <a:r>
              <a:rPr lang="fr-FR" sz="1600" i="1" dirty="0">
                <a:uFill>
                  <a:solidFill>
                    <a:srgbClr val="000000"/>
                  </a:solidFill>
                </a:uFill>
              </a:rPr>
              <a:t>- il y a des problèmes de gouvernance des données — une gouvernance claire et une normalisation font défaut ;</a:t>
            </a:r>
          </a:p>
          <a:p>
            <a:pPr marL="0" indent="0">
              <a:spcAft>
                <a:spcPts val="477"/>
              </a:spcAft>
              <a:buNone/>
            </a:pPr>
            <a:r>
              <a:rPr lang="fr-FR" sz="1600" i="1" dirty="0">
                <a:uFill>
                  <a:solidFill>
                    <a:srgbClr val="000000"/>
                  </a:solidFill>
                </a:uFill>
              </a:rPr>
              <a:t>- il existe d’autres défis encore !</a:t>
            </a:r>
          </a:p>
        </p:txBody>
      </p:sp>
    </p:spTree>
    <p:extLst>
      <p:ext uri="{BB962C8B-B14F-4D97-AF65-F5344CB8AC3E}">
        <p14:creationId xmlns:p14="http://schemas.microsoft.com/office/powerpoint/2010/main" val="413884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DE3CDF2-B474-480B-B4B8-BB1D00678E1C}"/>
              </a:ext>
            </a:extLst>
          </p:cNvPr>
          <p:cNvSpPr txBox="1">
            <a:spLocks/>
          </p:cNvSpPr>
          <p:nvPr/>
        </p:nvSpPr>
        <p:spPr>
          <a:xfrm>
            <a:off x="1146629" y="1680949"/>
            <a:ext cx="10023119" cy="4363844"/>
          </a:xfrm>
          <a:prstGeom prst="rect">
            <a:avLst/>
          </a:prstGeom>
        </p:spPr>
        <p:txBody>
          <a:bodyPr vert="horz" lIns="91440" tIns="45720" rIns="91440" bIns="45720" rtlCol="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indent="-228600">
              <a:lnSpc>
                <a:spcPct val="90000"/>
              </a:lnSpc>
              <a:spcAft>
                <a:spcPts val="477"/>
              </a:spcAft>
              <a:buFont typeface="Arial" panose="020B0604020202020204" pitchFamily="34" charset="0"/>
              <a:buChar char="•"/>
            </a:pPr>
            <a:r>
              <a:rPr lang="fr-FR" dirty="0"/>
              <a:t>Les gouvernements municipaux et les organisations communautaires veulent prendre des décisions fondées sur des données pertinentes et crédibles.</a:t>
            </a:r>
          </a:p>
          <a:p>
            <a:pPr indent="-228600">
              <a:lnSpc>
                <a:spcPct val="90000"/>
              </a:lnSpc>
              <a:spcAft>
                <a:spcPts val="477"/>
              </a:spcAft>
              <a:buFont typeface="Arial" panose="020B0604020202020204" pitchFamily="34" charset="0"/>
              <a:buChar char="•"/>
            </a:pPr>
            <a:endParaRPr lang="fr-FR" dirty="0"/>
          </a:p>
          <a:p>
            <a:pPr indent="-228600">
              <a:lnSpc>
                <a:spcPct val="90000"/>
              </a:lnSpc>
              <a:spcAft>
                <a:spcPts val="477"/>
              </a:spcAft>
              <a:buFont typeface="Arial" panose="020B0604020202020204" pitchFamily="34" charset="0"/>
              <a:buChar char="•"/>
            </a:pPr>
            <a:r>
              <a:rPr lang="fr-FR" dirty="0"/>
              <a:t>Actuellement, les décideurs peuvent considérer les données sur le logement comme une «boîte noire» des spécialistes</a:t>
            </a:r>
          </a:p>
          <a:p>
            <a:pPr indent="-228600">
              <a:lnSpc>
                <a:spcPct val="90000"/>
              </a:lnSpc>
              <a:spcAft>
                <a:spcPts val="477"/>
              </a:spcAft>
              <a:buFont typeface="Arial" panose="020B0604020202020204" pitchFamily="34" charset="0"/>
              <a:buChar char="•"/>
            </a:pPr>
            <a:endParaRPr lang="en-US" dirty="0"/>
          </a:p>
          <a:p>
            <a:pPr indent="-228600">
              <a:lnSpc>
                <a:spcPct val="90000"/>
              </a:lnSpc>
              <a:spcAft>
                <a:spcPts val="477"/>
              </a:spcAft>
              <a:buFont typeface="Arial" panose="020B0604020202020204" pitchFamily="34" charset="0"/>
              <a:buChar char="•"/>
            </a:pPr>
            <a:r>
              <a:rPr lang="fr-FR" b="1" dirty="0"/>
              <a:t>À moins qu'il n'y ait une accessibilité en temps réel, profonde, et généralisée à un large éventail de données, d'indicateurs et de conseils décisionnels axés sur les résultats, les risques d'échec systémique persisteront. Voici le problème central à résoudre dans le cadre de ce projet.</a:t>
            </a:r>
          </a:p>
          <a:p>
            <a:pPr indent="-228600">
              <a:lnSpc>
                <a:spcPct val="90000"/>
              </a:lnSpc>
              <a:spcAft>
                <a:spcPts val="477"/>
              </a:spcAft>
              <a:buFont typeface="Arial" panose="020B0604020202020204" pitchFamily="34" charset="0"/>
              <a:buChar char="•"/>
            </a:pPr>
            <a:endParaRPr lang="en-US" b="1" dirty="0"/>
          </a:p>
          <a:p>
            <a:pPr indent="-228600">
              <a:lnSpc>
                <a:spcPct val="90000"/>
              </a:lnSpc>
              <a:spcAft>
                <a:spcPts val="477"/>
              </a:spcAft>
              <a:buFont typeface="Arial" panose="020B0604020202020204" pitchFamily="34" charset="0"/>
              <a:buChar char="•"/>
            </a:pPr>
            <a:endParaRPr lang="en-US" dirty="0">
              <a:uFill>
                <a:solidFill>
                  <a:srgbClr val="FFFFFF"/>
                </a:solidFill>
              </a:uFill>
            </a:endParaRPr>
          </a:p>
        </p:txBody>
      </p:sp>
      <p:sp>
        <p:nvSpPr>
          <p:cNvPr id="5" name="Title 1">
            <a:extLst>
              <a:ext uri="{FF2B5EF4-FFF2-40B4-BE49-F238E27FC236}">
                <a16:creationId xmlns:a16="http://schemas.microsoft.com/office/drawing/2014/main" id="{1995331B-9B62-4A7F-8598-5F6A6FE73D89}"/>
              </a:ext>
            </a:extLst>
          </p:cNvPr>
          <p:cNvSpPr txBox="1">
            <a:spLocks/>
          </p:cNvSpPr>
          <p:nvPr/>
        </p:nvSpPr>
        <p:spPr>
          <a:xfrm>
            <a:off x="1146629" y="568605"/>
            <a:ext cx="10317667" cy="9930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kern="1200" dirty="0" err="1">
                <a:solidFill>
                  <a:schemeClr val="accent2">
                    <a:lumMod val="75000"/>
                  </a:schemeClr>
                </a:solidFill>
                <a:latin typeface="+mj-lt"/>
                <a:ea typeface="+mj-ea"/>
                <a:cs typeface="+mj-cs"/>
              </a:rPr>
              <a:t>Énoncé</a:t>
            </a:r>
            <a:r>
              <a:rPr lang="en-US" sz="4000" kern="1200" dirty="0">
                <a:solidFill>
                  <a:schemeClr val="accent2">
                    <a:lumMod val="75000"/>
                  </a:schemeClr>
                </a:solidFill>
                <a:latin typeface="+mj-lt"/>
                <a:ea typeface="+mj-ea"/>
                <a:cs typeface="+mj-cs"/>
              </a:rPr>
              <a:t> du </a:t>
            </a:r>
            <a:r>
              <a:rPr lang="en-US" sz="4000" kern="1200" dirty="0" err="1">
                <a:solidFill>
                  <a:schemeClr val="accent2">
                    <a:lumMod val="75000"/>
                  </a:schemeClr>
                </a:solidFill>
                <a:latin typeface="+mj-lt"/>
                <a:ea typeface="+mj-ea"/>
                <a:cs typeface="+mj-cs"/>
              </a:rPr>
              <a:t>problème</a:t>
            </a:r>
            <a:endParaRPr lang="en-US" sz="4000" kern="1200"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48446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ctrTitle"/>
          </p:nvPr>
        </p:nvSpPr>
        <p:spPr>
          <a:xfrm>
            <a:off x="1629103" y="2244830"/>
            <a:ext cx="8933796" cy="2437232"/>
          </a:xfrm>
        </p:spPr>
        <p:txBody>
          <a:bodyPr anchor="ctr">
            <a:noAutofit/>
          </a:bodyPr>
          <a:lstStyle/>
          <a:p>
            <a:pPr>
              <a:spcBef>
                <a:spcPts val="0"/>
              </a:spcBef>
            </a:pPr>
            <a:r>
              <a:rPr lang="fr-CA" sz="5400" dirty="0"/>
              <a:t>RÉSULTATS DU SONDAGE</a:t>
            </a:r>
            <a:br>
              <a:rPr lang="fr-CA" sz="5400" dirty="0"/>
            </a:br>
            <a:r>
              <a:rPr lang="fr-CA" sz="5400" dirty="0"/>
              <a:t>aperçu de la recherche</a:t>
            </a:r>
            <a:endParaRPr lang="en-CA" sz="5400" dirty="0"/>
          </a:p>
        </p:txBody>
      </p:sp>
    </p:spTree>
    <p:extLst>
      <p:ext uri="{BB962C8B-B14F-4D97-AF65-F5344CB8AC3E}">
        <p14:creationId xmlns:p14="http://schemas.microsoft.com/office/powerpoint/2010/main" val="1063898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33703C3DE92E4384AD36031A3AA791" ma:contentTypeVersion="8" ma:contentTypeDescription="Create a new document." ma:contentTypeScope="" ma:versionID="6f1e05bfaa84739764d45029d04355e2">
  <xsd:schema xmlns:xsd="http://www.w3.org/2001/XMLSchema" xmlns:xs="http://www.w3.org/2001/XMLSchema" xmlns:p="http://schemas.microsoft.com/office/2006/metadata/properties" xmlns:ns2="78b0194a-19f0-4e08-9bca-9cd4a01051b6" targetNamespace="http://schemas.microsoft.com/office/2006/metadata/properties" ma:root="true" ma:fieldsID="c83aad3fe08f6c6d8afb5ade510086fa" ns2:_="">
    <xsd:import namespace="78b0194a-19f0-4e08-9bca-9cd4a01051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0194a-19f0-4e08-9bca-9cd4a0105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8b0194a-19f0-4e08-9bca-9cd4a01051b6" xsi:nil="true"/>
  </documentManagement>
</p:properties>
</file>

<file path=customXml/itemProps1.xml><?xml version="1.0" encoding="utf-8"?>
<ds:datastoreItem xmlns:ds="http://schemas.openxmlformats.org/officeDocument/2006/customXml" ds:itemID="{1220150A-7D0A-4EB1-A789-9759BE68B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0194a-19f0-4e08-9bca-9cd4a0105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78b0194a-19f0-4e08-9bca-9cd4a01051b6"/>
  </ds:schemaRefs>
</ds:datastoreItem>
</file>

<file path=docProps/app.xml><?xml version="1.0" encoding="utf-8"?>
<Properties xmlns="http://schemas.openxmlformats.org/officeDocument/2006/extended-properties" xmlns:vt="http://schemas.openxmlformats.org/officeDocument/2006/docPropsVTypes">
  <Template>{63FF946C-6F91-420A-B5CC-4F6A084E689C}tf78438558_win32</Template>
  <TotalTime>14093</TotalTime>
  <Words>1688</Words>
  <Application>Microsoft Office PowerPoint</Application>
  <PresentationFormat>Widescreen</PresentationFormat>
  <Paragraphs>188</Paragraphs>
  <Slides>34</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Arial Narrow</vt:lpstr>
      <vt:lpstr>Calibri</vt:lpstr>
      <vt:lpstr>Calibri </vt:lpstr>
      <vt:lpstr>Calibri Light</vt:lpstr>
      <vt:lpstr>Century Gothic</vt:lpstr>
      <vt:lpstr>Garamond</vt:lpstr>
      <vt:lpstr>Helvetica Neue</vt:lpstr>
      <vt:lpstr>Roboto</vt:lpstr>
      <vt:lpstr>Symbol</vt:lpstr>
      <vt:lpstr>Times New Roman</vt:lpstr>
      <vt:lpstr>Wingdings 2</vt:lpstr>
      <vt:lpstr>SavonVTI</vt:lpstr>
      <vt:lpstr>PowerPoint Presentation</vt:lpstr>
      <vt:lpstr>Mot de bienvenue et introductions</vt:lpstr>
      <vt:lpstr>Survol du laboratoire de solutions du pdc</vt:lpstr>
      <vt:lpstr>PowerPoint Presentation</vt:lpstr>
      <vt:lpstr>Équipe de laboratoire de solutions</vt:lpstr>
      <vt:lpstr>Partenaires communautaires</vt:lpstr>
      <vt:lpstr>PowerPoint Presentation</vt:lpstr>
      <vt:lpstr>PowerPoint Presentation</vt:lpstr>
      <vt:lpstr>RÉSULTATS DU SONDAGE aperçu de la recherche</vt:lpstr>
      <vt:lpstr>Les résultats seront mises à jour avant l’atelier</vt:lpstr>
      <vt:lpstr>ATELIER DE RÉFLEXION :  recherche en cours</vt:lpstr>
      <vt:lpstr>Les questions qui orientent le processus de recherche</vt:lpstr>
      <vt:lpstr>passer des extrants aux impacts et aux résultats</vt:lpstr>
      <vt:lpstr>PowerPoint Presentation</vt:lpstr>
      <vt:lpstr>Gérer plusieurs sources de données</vt:lpstr>
      <vt:lpstr>Sources diverses de données sur le logement</vt:lpstr>
      <vt:lpstr>Atteindre l’équité en matière de données</vt:lpstr>
      <vt:lpstr>PowerPoint Presentation</vt:lpstr>
      <vt:lpstr>Utilisations des données</vt:lpstr>
      <vt:lpstr>PowerPoint Presentation</vt:lpstr>
      <vt:lpstr>Extrants du projet; Processus de suivi</vt:lpstr>
      <vt:lpstr>Extrants du projet; Processus de suivi</vt:lpstr>
      <vt:lpstr>Recherche en cours pour compléter vos efforts</vt:lpstr>
      <vt:lpstr>Exemple de tableau de bord</vt:lpstr>
      <vt:lpstr>Exemple de tableau de bord</vt:lpstr>
      <vt:lpstr>PowerPoint Presentation</vt:lpstr>
      <vt:lpstr>PowerPoint Presentation</vt:lpstr>
      <vt:lpstr>PowerPoint Presentation</vt:lpstr>
      <vt:lpstr>PowerPoint Presentation</vt:lpstr>
      <vt:lpstr>Discussion de Groupe</vt:lpstr>
      <vt:lpstr>PowerPoint Presentation</vt:lpstr>
      <vt:lpstr>Compte rendu</vt:lpstr>
      <vt:lpstr>Prochaines étapes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Lab on Community Decision-Making Tools for Housing Issues </dc:title>
  <dc:creator>John Purkis</dc:creator>
  <cp:lastModifiedBy>Michael Ditor</cp:lastModifiedBy>
  <cp:revision>54</cp:revision>
  <dcterms:created xsi:type="dcterms:W3CDTF">2021-03-01T12:30:47Z</dcterms:created>
  <dcterms:modified xsi:type="dcterms:W3CDTF">2021-03-25T18:39:29Z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0x0101007C33703C3DE92E4384AD36031A3AA791</vt:lpwstr>
  </property>
</Properties>
</file>