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405" r:id="rId5"/>
    <p:sldId id="401" r:id="rId6"/>
    <p:sldId id="256" r:id="rId7"/>
    <p:sldId id="398" r:id="rId8"/>
    <p:sldId id="399" r:id="rId9"/>
    <p:sldId id="403" r:id="rId10"/>
    <p:sldId id="404" r:id="rId11"/>
  </p:sldIdLst>
  <p:sldSz cx="15544800" cy="10058400"/>
  <p:notesSz cx="155448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Purkis" initials="JP" lastIdx="1" clrIdx="0">
    <p:extLst>
      <p:ext uri="{19B8F6BF-5375-455C-9EA6-DF929625EA0E}">
        <p15:presenceInfo xmlns:p15="http://schemas.microsoft.com/office/powerpoint/2012/main" userId="51e1524fc1380d48" providerId="Windows Live"/>
      </p:ext>
    </p:extLst>
  </p:cmAuthor>
  <p:cmAuthor id="2" name="Fiona Wright" initials="FW" lastIdx="2" clrIdx="1">
    <p:extLst>
      <p:ext uri="{19B8F6BF-5375-455C-9EA6-DF929625EA0E}">
        <p15:presenceInfo xmlns:p15="http://schemas.microsoft.com/office/powerpoint/2012/main" userId="S::f.wright@lansdowne.com::10e576c3-34dd-4d45-b5c9-38b292dfeaf2" providerId="AD"/>
      </p:ext>
    </p:extLst>
  </p:cmAuthor>
  <p:cmAuthor id="3" name="jrpurkis" initials="jr" lastIdx="1" clrIdx="2">
    <p:extLst>
      <p:ext uri="{19B8F6BF-5375-455C-9EA6-DF929625EA0E}">
        <p15:presenceInfo xmlns:p15="http://schemas.microsoft.com/office/powerpoint/2012/main" userId="S::jrpurkis_sympatico.ca#ext#@lansdownetechnologies.onmicrosoft.com::be28235f-0702-4465-8931-0b7c0624c80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55" autoAdjust="0"/>
    <p:restoredTop sz="76319" autoAdjust="0"/>
  </p:normalViewPr>
  <p:slideViewPr>
    <p:cSldViewPr>
      <p:cViewPr>
        <p:scale>
          <a:sx n="80" d="100"/>
          <a:sy n="80" d="100"/>
        </p:scale>
        <p:origin x="88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735763" cy="5048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8805863" y="0"/>
            <a:ext cx="6735762" cy="504825"/>
          </a:xfrm>
          <a:prstGeom prst="rect">
            <a:avLst/>
          </a:prstGeom>
        </p:spPr>
        <p:txBody>
          <a:bodyPr vert="horz" lIns="91440" tIns="45720" rIns="91440" bIns="45720" rtlCol="0"/>
          <a:lstStyle>
            <a:lvl1pPr algn="r">
              <a:defRPr sz="1200"/>
            </a:lvl1pPr>
          </a:lstStyle>
          <a:p>
            <a:fld id="{6D6C6020-F915-4F25-B7F8-09B7CD675741}" type="datetimeFigureOut">
              <a:rPr lang="en-CA" smtClean="0"/>
              <a:t>2021-01-08</a:t>
            </a:fld>
            <a:endParaRPr lang="en-CA"/>
          </a:p>
        </p:txBody>
      </p:sp>
      <p:sp>
        <p:nvSpPr>
          <p:cNvPr id="4" name="Slide Image Placeholder 3"/>
          <p:cNvSpPr>
            <a:spLocks noGrp="1" noRot="1" noChangeAspect="1"/>
          </p:cNvSpPr>
          <p:nvPr>
            <p:ph type="sldImg" idx="2"/>
          </p:nvPr>
        </p:nvSpPr>
        <p:spPr>
          <a:xfrm>
            <a:off x="5149850" y="1257300"/>
            <a:ext cx="5245100" cy="33940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1554163" y="4840288"/>
            <a:ext cx="12436475"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553575"/>
            <a:ext cx="6735763" cy="5048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8805863" y="9553575"/>
            <a:ext cx="6735762" cy="504825"/>
          </a:xfrm>
          <a:prstGeom prst="rect">
            <a:avLst/>
          </a:prstGeom>
        </p:spPr>
        <p:txBody>
          <a:bodyPr vert="horz" lIns="91440" tIns="45720" rIns="91440" bIns="45720" rtlCol="0" anchor="b"/>
          <a:lstStyle>
            <a:lvl1pPr algn="r">
              <a:defRPr sz="1200"/>
            </a:lvl1pPr>
          </a:lstStyle>
          <a:p>
            <a:fld id="{761E2389-3D31-4A54-A1A5-7B55BA3AF2D0}" type="slidenum">
              <a:rPr lang="en-CA" smtClean="0"/>
              <a:t>‹#›</a:t>
            </a:fld>
            <a:endParaRPr lang="en-CA"/>
          </a:p>
        </p:txBody>
      </p:sp>
    </p:spTree>
    <p:extLst>
      <p:ext uri="{BB962C8B-B14F-4D97-AF65-F5344CB8AC3E}">
        <p14:creationId xmlns:p14="http://schemas.microsoft.com/office/powerpoint/2010/main" val="280173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US" sz="1800" b="1"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Coordinating national and local (micro) level innovation</a:t>
            </a:r>
            <a:endPar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endParaRPr>
          </a:p>
          <a:p>
            <a:pPr>
              <a:spcBef>
                <a:spcPts val="500"/>
              </a:spcBef>
              <a:spcAft>
                <a:spcPts val="500"/>
              </a:spcAft>
            </a:pP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A </a:t>
            </a:r>
            <a:r>
              <a:rPr lang="en-US" sz="1800" b="1"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national Solutions Lab</a:t>
            </a: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 hosted by the CDP and led by the project team will coordinate with a network of local “micro-labs” led by CDP members and supported by the national project team. </a:t>
            </a:r>
            <a:endPar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endParaRPr>
          </a:p>
          <a:p>
            <a:pPr>
              <a:spcBef>
                <a:spcPts val="500"/>
              </a:spcBef>
              <a:spcAft>
                <a:spcPts val="500"/>
              </a:spcAft>
            </a:pP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The National Solutions Lab will take the form of a CDP working group, relying on scheduled </a:t>
            </a:r>
            <a:r>
              <a:rPr lang="en-US" sz="1800" dirty="0" err="1">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AdobeConnect</a:t>
            </a: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 meetings serving as training and learning workshops informed by a Solutions Lab innovation process.  </a:t>
            </a:r>
            <a:endPar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endParaRPr>
          </a:p>
          <a:p>
            <a:pPr>
              <a:spcBef>
                <a:spcPts val="500"/>
              </a:spcBef>
              <a:spcAft>
                <a:spcPts val="500"/>
              </a:spcAft>
            </a:pPr>
            <a:r>
              <a:rPr lang="en-US" sz="1800" b="1"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Community Data Micro Labs</a:t>
            </a: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 will rely on member-led processes and will guide the preparation of project outputs to ensure their relevance to local trends and conditions. </a:t>
            </a:r>
            <a:endPar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endParaRPr>
          </a:p>
          <a:p>
            <a:pPr>
              <a:spcBef>
                <a:spcPts val="500"/>
              </a:spcBef>
              <a:spcAft>
                <a:spcPts val="500"/>
              </a:spcAft>
            </a:pPr>
            <a:r>
              <a:rPr lang="en-US" sz="1800" dirty="0">
                <a:ln>
                  <a:noFill/>
                </a:ln>
                <a:solidFill>
                  <a:srgbClr val="000000"/>
                </a:solidFill>
                <a:effectLst/>
                <a:uFill>
                  <a:solidFill>
                    <a:srgbClr val="FFFFFF"/>
                  </a:solidFill>
                </a:uFill>
                <a:latin typeface="Calibri" panose="020F0502020204030204" pitchFamily="34" charset="0"/>
                <a:ea typeface="Arial Unicode MS" panose="020B0604020202020204"/>
                <a:cs typeface="Arial Unicode MS" panose="020B0604020202020204"/>
              </a:rPr>
              <a:t>Micro Labs will share certain core characteristics, including convening local stakeholders focused on the topic of housing and seeking to make better use of data to inform local decision making While each Micro Lab will be unique, they will be expected to align with the Solutions Lab problem statement, rely on the innovation methodologies provided by the Solutions Lab project team, and share reports and findings with the National Lab. </a:t>
            </a:r>
            <a:endPar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endParaRPr>
          </a:p>
          <a:p>
            <a:endParaRPr lang="en-CA" dirty="0"/>
          </a:p>
        </p:txBody>
      </p:sp>
      <p:sp>
        <p:nvSpPr>
          <p:cNvPr id="4" name="Slide Number Placeholder 3"/>
          <p:cNvSpPr>
            <a:spLocks noGrp="1"/>
          </p:cNvSpPr>
          <p:nvPr>
            <p:ph type="sldNum" sz="quarter" idx="5"/>
          </p:nvPr>
        </p:nvSpPr>
        <p:spPr/>
        <p:txBody>
          <a:bodyPr/>
          <a:lstStyle/>
          <a:p>
            <a:fld id="{761E2389-3D31-4A54-A1A5-7B55BA3AF2D0}" type="slidenum">
              <a:rPr lang="en-CA" smtClean="0"/>
              <a:t>3</a:t>
            </a:fld>
            <a:endParaRPr lang="en-CA"/>
          </a:p>
        </p:txBody>
      </p:sp>
    </p:spTree>
    <p:extLst>
      <p:ext uri="{BB962C8B-B14F-4D97-AF65-F5344CB8AC3E}">
        <p14:creationId xmlns:p14="http://schemas.microsoft.com/office/powerpoint/2010/main" val="3674642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784225" y="704850"/>
            <a:ext cx="5441950" cy="35210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1" y="4461787"/>
            <a:ext cx="5608319" cy="4226956"/>
          </a:xfrm>
          <a:prstGeom prst="rect">
            <a:avLst/>
          </a:prstGeom>
          <a:noFill/>
          <a:ln>
            <a:noFill/>
          </a:ln>
        </p:spPr>
        <p:txBody>
          <a:bodyPr lIns="93150" tIns="46550" rIns="93150" bIns="4655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CA" sz="1200" dirty="0"/>
              <a:t>Clarify the expected outputs for each group from the lab. </a:t>
            </a:r>
            <a:endParaRPr sz="1200" dirty="0"/>
          </a:p>
          <a:p>
            <a:pPr marL="0" marR="0" lvl="0" indent="0" algn="l" rtl="0">
              <a:spcBef>
                <a:spcPts val="0"/>
              </a:spcBef>
              <a:spcAft>
                <a:spcPts val="0"/>
              </a:spcAft>
              <a:buClr>
                <a:schemeClr val="dk1"/>
              </a:buClr>
              <a:buSzPct val="25000"/>
              <a:buFont typeface="Arial"/>
              <a:buNone/>
            </a:pPr>
            <a:endParaRPr sz="1200" b="0" i="0" u="none" strike="noStrike" cap="none" dirty="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Arial"/>
              <a:buNone/>
            </a:pPr>
            <a:endParaRPr sz="1200" b="0" i="0" u="none" strike="noStrike" cap="none" dirty="0">
              <a:solidFill>
                <a:schemeClr val="dk1"/>
              </a:solidFill>
              <a:latin typeface="Calibri"/>
              <a:ea typeface="Calibri"/>
              <a:cs typeface="Calibri"/>
              <a:sym typeface="Calibri"/>
            </a:endParaRPr>
          </a:p>
        </p:txBody>
      </p:sp>
      <p:sp>
        <p:nvSpPr>
          <p:cNvPr id="110" name="Shape 110"/>
          <p:cNvSpPr txBox="1">
            <a:spLocks noGrp="1"/>
          </p:cNvSpPr>
          <p:nvPr>
            <p:ph type="sldNum" idx="12"/>
          </p:nvPr>
        </p:nvSpPr>
        <p:spPr>
          <a:xfrm>
            <a:off x="3970938" y="8921946"/>
            <a:ext cx="3037839" cy="469660"/>
          </a:xfrm>
          <a:prstGeom prst="rect">
            <a:avLst/>
          </a:prstGeom>
          <a:noFill/>
          <a:ln>
            <a:noFill/>
          </a:ln>
        </p:spPr>
        <p:txBody>
          <a:bodyPr lIns="93150" tIns="46550" rIns="93150" bIns="4655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CA" sz="1200" b="0" i="0" u="none" strike="noStrike" cap="none">
                <a:solidFill>
                  <a:schemeClr val="dk1"/>
                </a:solidFill>
                <a:latin typeface="Calibri"/>
                <a:ea typeface="Calibri"/>
                <a:cs typeface="Calibri"/>
                <a:sym typeface="Calibri"/>
              </a:rPr>
              <a:t>4</a:t>
            </a:fld>
            <a:endParaRPr lang="en-C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109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61E2389-3D31-4A54-A1A5-7B55BA3AF2D0}" type="slidenum">
              <a:rPr lang="en-CA" smtClean="0"/>
              <a:t>6</a:t>
            </a:fld>
            <a:endParaRPr lang="en-CA"/>
          </a:p>
        </p:txBody>
      </p:sp>
    </p:spTree>
    <p:extLst>
      <p:ext uri="{BB962C8B-B14F-4D97-AF65-F5344CB8AC3E}">
        <p14:creationId xmlns:p14="http://schemas.microsoft.com/office/powerpoint/2010/main" val="1552103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65860" y="3118104"/>
            <a:ext cx="1321308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331720" y="5632704"/>
            <a:ext cx="1088136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77240" y="2313432"/>
            <a:ext cx="6761988"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005572" y="2313432"/>
            <a:ext cx="6761988"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77240" y="402336"/>
            <a:ext cx="1399032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77240" y="2313432"/>
            <a:ext cx="1399032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285232" y="9354312"/>
            <a:ext cx="4974336"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77240" y="9354312"/>
            <a:ext cx="3575304"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1/8/2021</a:t>
            </a:fld>
            <a:endParaRPr lang="en-US"/>
          </a:p>
        </p:txBody>
      </p:sp>
      <p:sp>
        <p:nvSpPr>
          <p:cNvPr id="6" name="Holder 6"/>
          <p:cNvSpPr>
            <a:spLocks noGrp="1"/>
          </p:cNvSpPr>
          <p:nvPr>
            <p:ph type="sldNum" sz="quarter" idx="7"/>
          </p:nvPr>
        </p:nvSpPr>
        <p:spPr>
          <a:xfrm>
            <a:off x="11192256" y="9354312"/>
            <a:ext cx="3575304"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99FA-BBCF-4EA1-B675-A4B85C38C93D}"/>
              </a:ext>
            </a:extLst>
          </p:cNvPr>
          <p:cNvSpPr>
            <a:spLocks noGrp="1"/>
          </p:cNvSpPr>
          <p:nvPr>
            <p:ph type="title"/>
          </p:nvPr>
        </p:nvSpPr>
        <p:spPr>
          <a:xfrm>
            <a:off x="777240" y="402336"/>
            <a:ext cx="13990320" cy="954107"/>
          </a:xfrm>
        </p:spPr>
        <p:txBody>
          <a:bodyPr/>
          <a:lstStyle/>
          <a:p>
            <a:r>
              <a:rPr lang="en-US" sz="4400" b="1" dirty="0">
                <a:solidFill>
                  <a:srgbClr val="2F5496"/>
                </a:solidFill>
                <a:latin typeface="Calibri Light" panose="020F0302020204030204" pitchFamily="34" charset="0"/>
                <a:cs typeface="Times New Roman" panose="02020603050405020304" pitchFamily="18" charset="0"/>
              </a:rPr>
              <a:t>About National Housing Strategy Solution Labs</a:t>
            </a:r>
            <a:br>
              <a:rPr lang="en-CA" sz="1800" dirty="0">
                <a:ln>
                  <a:noFill/>
                </a:ln>
                <a:solidFill>
                  <a:srgbClr val="000000"/>
                </a:solidFill>
                <a:effectLst/>
                <a:uFill>
                  <a:solidFill>
                    <a:srgbClr val="FFFFFF"/>
                  </a:solidFill>
                </a:uFill>
                <a:latin typeface="Helvetica Neue"/>
                <a:ea typeface="Arial Unicode MS"/>
                <a:cs typeface="Arial Unicode MS"/>
              </a:rPr>
            </a:br>
            <a:endParaRPr lang="en-CA" dirty="0"/>
          </a:p>
        </p:txBody>
      </p:sp>
      <p:sp>
        <p:nvSpPr>
          <p:cNvPr id="3" name="Text Placeholder 2">
            <a:extLst>
              <a:ext uri="{FF2B5EF4-FFF2-40B4-BE49-F238E27FC236}">
                <a16:creationId xmlns:a16="http://schemas.microsoft.com/office/drawing/2014/main" id="{93DC278E-2ACF-4896-AC6F-D1DFB25A942B}"/>
              </a:ext>
            </a:extLst>
          </p:cNvPr>
          <p:cNvSpPr>
            <a:spLocks noGrp="1"/>
          </p:cNvSpPr>
          <p:nvPr>
            <p:ph type="body" idx="1"/>
          </p:nvPr>
        </p:nvSpPr>
        <p:spPr>
          <a:xfrm>
            <a:off x="777240" y="1752600"/>
            <a:ext cx="13990320" cy="6219267"/>
          </a:xfrm>
        </p:spPr>
        <p:txBody>
          <a:bodyPr/>
          <a:lstStyle/>
          <a:p>
            <a:pPr>
              <a:spcBef>
                <a:spcPts val="800"/>
              </a:spcBef>
            </a:pPr>
            <a:endParaRPr lang="en-US" dirty="0">
              <a:ln>
                <a:noFill/>
              </a:ln>
              <a:solidFill>
                <a:srgbClr val="000000"/>
              </a:solidFill>
              <a:effectLst/>
              <a:uFill>
                <a:solidFill>
                  <a:srgbClr val="FFFFFF"/>
                </a:solidFill>
              </a:uFill>
              <a:latin typeface="Helvetica Neue"/>
              <a:ea typeface="Arial Unicode MS"/>
              <a:cs typeface="Arial Unicode MS"/>
            </a:endParaRPr>
          </a:p>
          <a:p>
            <a:pPr>
              <a:spcBef>
                <a:spcPts val="800"/>
              </a:spcBef>
            </a:pPr>
            <a:r>
              <a:rPr lang="en-US" dirty="0">
                <a:ln>
                  <a:noFill/>
                </a:ln>
                <a:solidFill>
                  <a:srgbClr val="000000"/>
                </a:solidFill>
                <a:effectLst/>
                <a:uFill>
                  <a:solidFill>
                    <a:srgbClr val="FFFFFF"/>
                  </a:solidFill>
                </a:uFill>
                <a:latin typeface="Helvetica Neue"/>
                <a:ea typeface="Arial Unicode MS"/>
                <a:cs typeface="Arial Unicode MS"/>
              </a:rPr>
              <a:t>The </a:t>
            </a:r>
            <a:r>
              <a:rPr lang="en-US" u="sng" dirty="0">
                <a:ln>
                  <a:noFill/>
                </a:ln>
                <a:solidFill>
                  <a:srgbClr val="000000"/>
                </a:solidFill>
                <a:effectLst/>
                <a:uFill>
                  <a:solidFill>
                    <a:srgbClr val="FFFFFF"/>
                  </a:solidFill>
                </a:uFill>
                <a:latin typeface="Helvetica Neue"/>
                <a:ea typeface="Arial Unicode MS"/>
                <a:cs typeface="Arial Unicode MS"/>
                <a:hlinkClick r:id="rId2"/>
              </a:rPr>
              <a:t>National Housing Strategy Solutions Labs</a:t>
            </a:r>
            <a:r>
              <a:rPr lang="en-US" dirty="0">
                <a:ln>
                  <a:noFill/>
                </a:ln>
                <a:solidFill>
                  <a:srgbClr val="000000"/>
                </a:solidFill>
                <a:effectLst/>
                <a:uFill>
                  <a:solidFill>
                    <a:srgbClr val="FFFFFF"/>
                  </a:solidFill>
                </a:uFill>
                <a:latin typeface="Helvetica Neue"/>
                <a:ea typeface="Arial Unicode MS"/>
                <a:cs typeface="Arial Unicode MS"/>
              </a:rPr>
              <a:t> initiative provides housing stakeholders with funding to help solve complex and persistent housing problems and foster innovation in the housing sector. </a:t>
            </a:r>
          </a:p>
          <a:p>
            <a:pPr marL="742950" lvl="1" indent="-285750">
              <a:buFont typeface="Arial" panose="020B0604020202020204" pitchFamily="34" charset="0"/>
              <a:buChar char="•"/>
            </a:pPr>
            <a:r>
              <a:rPr lang="en-US" b="1" u="sng" dirty="0">
                <a:uFill>
                  <a:solidFill>
                    <a:srgbClr val="FFFFFF"/>
                  </a:solidFill>
                </a:uFill>
                <a:hlinkClick r:id="rId2">
                  <a:extLst>
                    <a:ext uri="{A12FA001-AC4F-418D-AE19-62706E023703}">
                      <ahyp:hlinkClr xmlns:ahyp="http://schemas.microsoft.com/office/drawing/2018/hyperlinkcolor" val="tx"/>
                    </a:ext>
                  </a:extLst>
                </a:hlinkClick>
              </a:rPr>
              <a:t>NHS</a:t>
            </a:r>
            <a:r>
              <a:rPr lang="en-US" u="sng" dirty="0">
                <a:uFill>
                  <a:solidFill>
                    <a:srgbClr val="FFFFFF"/>
                  </a:solidFill>
                </a:uFill>
                <a:hlinkClick r:id="rId2">
                  <a:extLst>
                    <a:ext uri="{A12FA001-AC4F-418D-AE19-62706E023703}">
                      <ahyp:hlinkClr xmlns:ahyp="http://schemas.microsoft.com/office/drawing/2018/hyperlinkcolor" val="tx"/>
                    </a:ext>
                  </a:extLst>
                </a:hlinkClick>
              </a:rPr>
              <a:t> </a:t>
            </a:r>
            <a:r>
              <a:rPr lang="en-US" kern="1200" dirty="0">
                <a:solidFill>
                  <a:schemeClr val="tx1"/>
                </a:solidFill>
                <a:latin typeface="Calibri" panose="020F0502020204030204" pitchFamily="34" charset="0"/>
              </a:rPr>
              <a:t>is a 10-year, $40-billion plan that will give more Canadians a place to call home and will create a new generation of housing in Canada.</a:t>
            </a:r>
          </a:p>
          <a:p>
            <a:pPr marL="742950" lvl="1" indent="-285750">
              <a:buFont typeface="Arial" panose="020B0604020202020204" pitchFamily="34" charset="0"/>
              <a:buChar char="•"/>
            </a:pPr>
            <a:r>
              <a:rPr lang="en-US" dirty="0">
                <a:effectLst/>
                <a:ea typeface="Arial Unicode MS"/>
              </a:rPr>
              <a:t>The </a:t>
            </a:r>
            <a:r>
              <a:rPr lang="en-US" b="1" u="sng" dirty="0">
                <a:effectLst/>
                <a:uFill>
                  <a:solidFill>
                    <a:srgbClr val="FFFFFF"/>
                  </a:solidFill>
                </a:uFill>
                <a:ea typeface="Arial Unicode MS"/>
              </a:rPr>
              <a:t>NHS Solutions Labs</a:t>
            </a:r>
            <a:r>
              <a:rPr lang="en-US" b="1" dirty="0">
                <a:effectLst/>
                <a:ea typeface="Arial Unicode MS"/>
              </a:rPr>
              <a:t> </a:t>
            </a:r>
            <a:r>
              <a:rPr lang="en-US" dirty="0">
                <a:effectLst/>
                <a:ea typeface="Arial Unicode MS"/>
              </a:rPr>
              <a:t>initiative provides housing stakeholders with funding to help solve complex and persistent housing problems and foster innovation in the housing sector. </a:t>
            </a:r>
            <a:endParaRPr lang="en-US" kern="1200" dirty="0">
              <a:solidFill>
                <a:schemeClr val="tx1"/>
              </a:solidFill>
            </a:endParaRPr>
          </a:p>
          <a:p>
            <a:pPr marL="742950" lvl="1" indent="-285750">
              <a:buFont typeface="Arial" panose="020B0604020202020204" pitchFamily="34" charset="0"/>
              <a:buChar char="•"/>
            </a:pPr>
            <a:r>
              <a:rPr lang="en-US" b="1" dirty="0">
                <a:effectLst/>
                <a:latin typeface="Times New Roman" panose="02020603050405020304" pitchFamily="18" charset="0"/>
                <a:ea typeface="Arial Unicode MS"/>
              </a:rPr>
              <a:t>Solutions Labs </a:t>
            </a:r>
            <a:r>
              <a:rPr lang="en-US" dirty="0">
                <a:effectLst/>
                <a:latin typeface="Times New Roman" panose="02020603050405020304" pitchFamily="18" charset="0"/>
                <a:ea typeface="Arial Unicode MS"/>
              </a:rPr>
              <a:t>co-develop innovative, bottom-up solutions to specific problems that have not been able to be solved using traditional approaches</a:t>
            </a:r>
          </a:p>
          <a:p>
            <a:pPr>
              <a:spcBef>
                <a:spcPts val="800"/>
              </a:spcBef>
            </a:pPr>
            <a:endParaRPr lang="en-US" dirty="0">
              <a:solidFill>
                <a:srgbClr val="000000"/>
              </a:solidFill>
              <a:uFill>
                <a:solidFill>
                  <a:srgbClr val="FFFFFF"/>
                </a:solidFill>
              </a:uFill>
              <a:latin typeface="Helvetica Neue"/>
              <a:ea typeface="Arial Unicode MS"/>
              <a:cs typeface="Arial Unicode MS"/>
            </a:endParaRPr>
          </a:p>
          <a:p>
            <a:pPr>
              <a:spcBef>
                <a:spcPts val="800"/>
              </a:spcBef>
            </a:pPr>
            <a:r>
              <a:rPr lang="en-US" dirty="0">
                <a:ln>
                  <a:noFill/>
                </a:ln>
                <a:solidFill>
                  <a:srgbClr val="000000"/>
                </a:solidFill>
                <a:effectLst/>
                <a:uFill>
                  <a:solidFill>
                    <a:srgbClr val="FFFFFF"/>
                  </a:solidFill>
                </a:uFill>
                <a:latin typeface="Helvetica Neue"/>
                <a:ea typeface="Arial Unicode MS"/>
                <a:cs typeface="Arial Unicode MS"/>
              </a:rPr>
              <a:t>Solutions Labs co-develop innovative, bottom-up solutions to specific problems that have not been able to be solved using traditional approaches. Solutions Labs funding focuses on:</a:t>
            </a:r>
            <a:endParaRPr lang="en-CA" dirty="0">
              <a:ln>
                <a:noFill/>
              </a:ln>
              <a:solidFill>
                <a:srgbClr val="000000"/>
              </a:solidFill>
              <a:effectLst/>
              <a:uFill>
                <a:solidFill>
                  <a:srgbClr val="FFFFFF"/>
                </a:solidFill>
              </a:uFill>
              <a:latin typeface="Helvetica Neue"/>
              <a:ea typeface="Arial Unicode MS"/>
              <a:cs typeface="Arial Unicode MS"/>
            </a:endParaRPr>
          </a:p>
          <a:p>
            <a:pPr marL="742950" lvl="1" indent="-285750">
              <a:lnSpc>
                <a:spcPct val="107000"/>
              </a:lnSpc>
              <a:spcAft>
                <a:spcPts val="800"/>
              </a:spcAft>
              <a:buFont typeface="Arial" panose="020B0604020202020204" pitchFamily="34" charset="0"/>
              <a:buChar char="•"/>
              <a:tabLst>
                <a:tab pos="1800860" algn="l"/>
              </a:tabLst>
            </a:pPr>
            <a:r>
              <a:rPr lang="en-US" dirty="0">
                <a:solidFill>
                  <a:srgbClr val="000000"/>
                </a:solidFill>
                <a:effectLst/>
                <a:uFill>
                  <a:solidFill>
                    <a:srgbClr val="000000"/>
                  </a:solidFill>
                </a:uFill>
                <a:latin typeface="Calibri" panose="020F0502020204030204" pitchFamily="34" charset="0"/>
                <a:ea typeface="Arial Unicode MS"/>
                <a:cs typeface="Calibri" panose="020F0502020204030204" pitchFamily="34" charset="0"/>
              </a:rPr>
              <a:t>resolving affordable housing problems within the NHS key priority areas and/or priority vulnerable populations;</a:t>
            </a:r>
            <a:endParaRPr lang="en-CA" dirty="0">
              <a:solidFill>
                <a:srgbClr val="000000"/>
              </a:solidFill>
              <a:effectLst/>
              <a:uFill>
                <a:solidFill>
                  <a:srgbClr val="000000"/>
                </a:solidFill>
              </a:uFill>
              <a:latin typeface="Calibri" panose="020F0502020204030204" pitchFamily="34" charset="0"/>
              <a:ea typeface="Arial Unicode MS"/>
              <a:cs typeface="OpenSymbol"/>
            </a:endParaRPr>
          </a:p>
          <a:p>
            <a:pPr marL="742950" lvl="1" indent="-285750">
              <a:lnSpc>
                <a:spcPct val="107000"/>
              </a:lnSpc>
              <a:spcAft>
                <a:spcPts val="800"/>
              </a:spcAft>
              <a:buFont typeface="Arial" panose="020B0604020202020204" pitchFamily="34" charset="0"/>
              <a:buChar char="•"/>
              <a:tabLst>
                <a:tab pos="1800860" algn="l"/>
              </a:tabLst>
            </a:pPr>
            <a:r>
              <a:rPr lang="en-US" dirty="0">
                <a:solidFill>
                  <a:srgbClr val="000000"/>
                </a:solidFill>
                <a:effectLst/>
                <a:uFill>
                  <a:solidFill>
                    <a:srgbClr val="000000"/>
                  </a:solidFill>
                </a:uFill>
                <a:latin typeface="Calibri" panose="020F0502020204030204" pitchFamily="34" charset="0"/>
                <a:ea typeface="Arial Unicode MS"/>
                <a:cs typeface="Calibri" panose="020F0502020204030204" pitchFamily="34" charset="0"/>
              </a:rPr>
              <a:t>targeting the rapid creation of solutions such as technologies, policies, programs or standards;</a:t>
            </a:r>
            <a:endParaRPr lang="en-CA" dirty="0">
              <a:solidFill>
                <a:srgbClr val="000000"/>
              </a:solidFill>
              <a:effectLst/>
              <a:uFill>
                <a:solidFill>
                  <a:srgbClr val="000000"/>
                </a:solidFill>
              </a:uFill>
              <a:latin typeface="Calibri" panose="020F0502020204030204" pitchFamily="34" charset="0"/>
              <a:ea typeface="Arial Unicode MS"/>
              <a:cs typeface="OpenSymbol"/>
            </a:endParaRPr>
          </a:p>
          <a:p>
            <a:pPr marL="742950" lvl="1" indent="-285750">
              <a:lnSpc>
                <a:spcPct val="107000"/>
              </a:lnSpc>
              <a:spcAft>
                <a:spcPts val="800"/>
              </a:spcAft>
              <a:buFont typeface="Arial" panose="020B0604020202020204" pitchFamily="34" charset="0"/>
              <a:buChar char="•"/>
              <a:tabLst>
                <a:tab pos="1800860" algn="l"/>
              </a:tabLst>
            </a:pPr>
            <a:r>
              <a:rPr lang="en-US" dirty="0">
                <a:solidFill>
                  <a:srgbClr val="000000"/>
                </a:solidFill>
                <a:effectLst/>
                <a:uFill>
                  <a:solidFill>
                    <a:srgbClr val="000000"/>
                  </a:solidFill>
                </a:uFill>
                <a:latin typeface="Calibri" panose="020F0502020204030204" pitchFamily="34" charset="0"/>
                <a:ea typeface="Arial Unicode MS"/>
                <a:cs typeface="Calibri" panose="020F0502020204030204" pitchFamily="34" charset="0"/>
              </a:rPr>
              <a:t>gathering a wide range of stakeholders, including those with lived experiences, to find solutions that are practical, replicable, implementable and deliverable within a realistic time frame;</a:t>
            </a:r>
            <a:endParaRPr lang="en-CA" dirty="0">
              <a:solidFill>
                <a:srgbClr val="000000"/>
              </a:solidFill>
              <a:effectLst/>
              <a:uFill>
                <a:solidFill>
                  <a:srgbClr val="000000"/>
                </a:solidFill>
              </a:uFill>
              <a:latin typeface="Calibri" panose="020F0502020204030204" pitchFamily="34" charset="0"/>
              <a:ea typeface="Arial Unicode MS"/>
              <a:cs typeface="OpenSymbol"/>
            </a:endParaRPr>
          </a:p>
          <a:p>
            <a:pPr marL="742950" lvl="1" indent="-285750">
              <a:lnSpc>
                <a:spcPct val="107000"/>
              </a:lnSpc>
              <a:spcAft>
                <a:spcPts val="800"/>
              </a:spcAft>
              <a:buFont typeface="Arial" panose="020B0604020202020204" pitchFamily="34" charset="0"/>
              <a:buChar char="•"/>
              <a:tabLst>
                <a:tab pos="1800860" algn="l"/>
              </a:tabLst>
            </a:pPr>
            <a:r>
              <a:rPr lang="en-US" dirty="0">
                <a:solidFill>
                  <a:srgbClr val="000000"/>
                </a:solidFill>
                <a:effectLst/>
                <a:uFill>
                  <a:solidFill>
                    <a:srgbClr val="000000"/>
                  </a:solidFill>
                </a:uFill>
                <a:latin typeface="Calibri" panose="020F0502020204030204" pitchFamily="34" charset="0"/>
                <a:ea typeface="Arial Unicode MS"/>
                <a:cs typeface="Calibri" panose="020F0502020204030204" pitchFamily="34" charset="0"/>
              </a:rPr>
              <a:t>requiring inclusion of Solutions (Social Innovation) Lab expertise to advise on the design and delivery of the lab to achieve the desired results; and</a:t>
            </a:r>
            <a:endParaRPr lang="en-CA" dirty="0">
              <a:solidFill>
                <a:srgbClr val="000000"/>
              </a:solidFill>
              <a:effectLst/>
              <a:uFill>
                <a:solidFill>
                  <a:srgbClr val="000000"/>
                </a:solidFill>
              </a:uFill>
              <a:latin typeface="Calibri" panose="020F0502020204030204" pitchFamily="34" charset="0"/>
              <a:ea typeface="Arial Unicode MS"/>
              <a:cs typeface="OpenSymbol"/>
            </a:endParaRPr>
          </a:p>
          <a:p>
            <a:pPr marL="742950" lvl="1" indent="-285750">
              <a:lnSpc>
                <a:spcPct val="107000"/>
              </a:lnSpc>
              <a:spcAft>
                <a:spcPts val="800"/>
              </a:spcAft>
              <a:buFont typeface="Arial" panose="020B0604020202020204" pitchFamily="34" charset="0"/>
              <a:buChar char="•"/>
              <a:tabLst>
                <a:tab pos="1800860" algn="l"/>
              </a:tabLst>
            </a:pPr>
            <a:r>
              <a:rPr lang="en-US" dirty="0">
                <a:solidFill>
                  <a:srgbClr val="000000"/>
                </a:solidFill>
                <a:effectLst/>
                <a:uFill>
                  <a:solidFill>
                    <a:srgbClr val="000000"/>
                  </a:solidFill>
                </a:uFill>
                <a:latin typeface="Calibri" panose="020F0502020204030204" pitchFamily="34" charset="0"/>
                <a:ea typeface="Arial Unicode MS"/>
                <a:cs typeface="Calibri" panose="020F0502020204030204" pitchFamily="34" charset="0"/>
              </a:rPr>
              <a:t>applying innovation lab tools and methods commonly used to solve persistent and complex affordable housing problems</a:t>
            </a:r>
            <a:endParaRPr lang="en-CA" dirty="0">
              <a:solidFill>
                <a:srgbClr val="000000"/>
              </a:solidFill>
              <a:effectLst/>
              <a:uFill>
                <a:solidFill>
                  <a:srgbClr val="000000"/>
                </a:solidFill>
              </a:uFill>
              <a:latin typeface="Calibri" panose="020F0502020204030204" pitchFamily="34" charset="0"/>
              <a:ea typeface="Arial Unicode MS"/>
              <a:cs typeface="OpenSymbol"/>
            </a:endParaRPr>
          </a:p>
          <a:p>
            <a:endParaRPr lang="en-CA" dirty="0"/>
          </a:p>
        </p:txBody>
      </p:sp>
    </p:spTree>
    <p:extLst>
      <p:ext uri="{BB962C8B-B14F-4D97-AF65-F5344CB8AC3E}">
        <p14:creationId xmlns:p14="http://schemas.microsoft.com/office/powerpoint/2010/main" val="76698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85C2-FBEE-45F0-99D7-9A7F9AC336CA}"/>
              </a:ext>
            </a:extLst>
          </p:cNvPr>
          <p:cNvSpPr>
            <a:spLocks noGrp="1"/>
          </p:cNvSpPr>
          <p:nvPr>
            <p:ph type="title"/>
          </p:nvPr>
        </p:nvSpPr>
        <p:spPr>
          <a:xfrm>
            <a:off x="777240" y="402336"/>
            <a:ext cx="13990320" cy="677108"/>
          </a:xfrm>
        </p:spPr>
        <p:txBody>
          <a:bodyPr/>
          <a:lstStyle/>
          <a:p>
            <a:r>
              <a:rPr lang="en-CA" sz="4400" b="1" dirty="0">
                <a:solidFill>
                  <a:srgbClr val="2F5496"/>
                </a:solidFill>
                <a:latin typeface="Calibri Light" panose="020F0302020204030204" pitchFamily="34" charset="0"/>
                <a:cs typeface="Times New Roman" panose="02020603050405020304" pitchFamily="18" charset="0"/>
              </a:rPr>
              <a:t>The Problem Space</a:t>
            </a:r>
            <a:endParaRPr lang="en-CA" dirty="0"/>
          </a:p>
        </p:txBody>
      </p:sp>
      <p:sp>
        <p:nvSpPr>
          <p:cNvPr id="3" name="Text Placeholder 2">
            <a:extLst>
              <a:ext uri="{FF2B5EF4-FFF2-40B4-BE49-F238E27FC236}">
                <a16:creationId xmlns:a16="http://schemas.microsoft.com/office/drawing/2014/main" id="{2D254E3D-1F48-40C9-98D5-0E94912ECFBA}"/>
              </a:ext>
            </a:extLst>
          </p:cNvPr>
          <p:cNvSpPr>
            <a:spLocks noGrp="1"/>
          </p:cNvSpPr>
          <p:nvPr>
            <p:ph type="body" idx="1"/>
          </p:nvPr>
        </p:nvSpPr>
        <p:spPr>
          <a:xfrm>
            <a:off x="8305800" y="1371600"/>
            <a:ext cx="6690360" cy="6019800"/>
          </a:xfrm>
        </p:spPr>
        <p:txBody>
          <a:bodyPr/>
          <a:lstStyle/>
          <a:p>
            <a:pPr>
              <a:lnSpc>
                <a:spcPct val="115000"/>
              </a:lnSpc>
              <a:spcAft>
                <a:spcPts val="700"/>
              </a:spcAft>
            </a:pPr>
            <a:r>
              <a:rPr lang="en-US" sz="1800" i="1" kern="0" dirty="0">
                <a:solidFill>
                  <a:srgbClr val="000000"/>
                </a:solidFill>
                <a:effectLst/>
                <a:uFill>
                  <a:solidFill>
                    <a:srgbClr val="000000"/>
                  </a:solidFill>
                </a:uFill>
                <a:ea typeface="Calibri" panose="020F0502020204030204" pitchFamily="34" charset="0"/>
                <a:cs typeface="Arial Unicode MS"/>
              </a:rPr>
              <a:t>“Without strong, accessible data, decision-makers can’t make the best decisions to address housing supply issues. We have lots of housing data, but</a:t>
            </a:r>
            <a:endParaRPr lang="en-CA" sz="1800" kern="100" dirty="0">
              <a:solidFill>
                <a:srgbClr val="000000"/>
              </a:solidFill>
              <a:effectLst/>
              <a:uFill>
                <a:solidFill>
                  <a:srgbClr val="000000"/>
                </a:solidFill>
              </a:uFill>
              <a:ea typeface="Arial Unicode MS"/>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housing data is scattered, outdated, inconsistent, and not openly available</a:t>
            </a:r>
            <a:endParaRPr lang="en-CA" kern="100" dirty="0">
              <a:solidFill>
                <a:srgbClr val="000000"/>
              </a:solidFill>
              <a:effectLst/>
              <a:uFill>
                <a:solidFill>
                  <a:srgbClr val="000000"/>
                </a:solidFill>
              </a:uFill>
              <a:ea typeface="Calibri" panose="020F0502020204030204" pitchFamily="34" charset="0"/>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Housing Data if full of gaps – especially for vulnerable populations</a:t>
            </a:r>
            <a:endParaRPr lang="en-CA" kern="100" dirty="0">
              <a:solidFill>
                <a:srgbClr val="000000"/>
              </a:solidFill>
              <a:effectLst/>
              <a:uFill>
                <a:solidFill>
                  <a:srgbClr val="000000"/>
                </a:solidFill>
              </a:uFill>
              <a:ea typeface="Calibri" panose="020F0502020204030204" pitchFamily="34" charset="0"/>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Data collection limitations, which impacts availability, relevancy, timeliness</a:t>
            </a:r>
            <a:endParaRPr lang="en-CA" kern="100" dirty="0">
              <a:solidFill>
                <a:srgbClr val="000000"/>
              </a:solidFill>
              <a:effectLst/>
              <a:uFill>
                <a:solidFill>
                  <a:srgbClr val="000000"/>
                </a:solidFill>
              </a:uFill>
              <a:ea typeface="Calibri" panose="020F0502020204030204" pitchFamily="34" charset="0"/>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Data sharing limitations – legal, business, other constraints limit sharing</a:t>
            </a:r>
            <a:endParaRPr lang="en-CA" kern="100" dirty="0">
              <a:solidFill>
                <a:srgbClr val="000000"/>
              </a:solidFill>
              <a:effectLst/>
              <a:uFill>
                <a:solidFill>
                  <a:srgbClr val="000000"/>
                </a:solidFill>
              </a:uFill>
              <a:ea typeface="Calibri" panose="020F0502020204030204" pitchFamily="34" charset="0"/>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Data governance challenges – clear governance and standardization is lacking</a:t>
            </a:r>
            <a:endParaRPr lang="en-CA" kern="100" dirty="0">
              <a:solidFill>
                <a:srgbClr val="000000"/>
              </a:solidFill>
              <a:effectLst/>
              <a:uFill>
                <a:solidFill>
                  <a:srgbClr val="000000"/>
                </a:solidFill>
              </a:uFill>
              <a:ea typeface="Calibri" panose="020F0502020204030204" pitchFamily="34" charset="0"/>
              <a:cs typeface="Arial Unicode MS"/>
            </a:endParaRPr>
          </a:p>
          <a:p>
            <a:pPr marL="800100" lvl="1" indent="-342900">
              <a:lnSpc>
                <a:spcPct val="115000"/>
              </a:lnSpc>
              <a:spcAft>
                <a:spcPts val="700"/>
              </a:spcAft>
              <a:buFont typeface="Calibri" panose="020F0502020204030204" pitchFamily="34" charset="0"/>
              <a:buChar char="-"/>
            </a:pPr>
            <a:r>
              <a:rPr lang="en-US" i="1" kern="0" dirty="0">
                <a:solidFill>
                  <a:srgbClr val="000000"/>
                </a:solidFill>
                <a:effectLst/>
                <a:uFill>
                  <a:solidFill>
                    <a:srgbClr val="000000"/>
                  </a:solidFill>
                </a:uFill>
                <a:ea typeface="Calibri" panose="020F0502020204030204" pitchFamily="34" charset="0"/>
                <a:cs typeface="Arial Unicode MS"/>
              </a:rPr>
              <a:t>And other challenges!</a:t>
            </a:r>
          </a:p>
          <a:p>
            <a:pPr>
              <a:lnSpc>
                <a:spcPct val="115000"/>
              </a:lnSpc>
              <a:spcAft>
                <a:spcPts val="700"/>
              </a:spcAft>
            </a:pPr>
            <a:r>
              <a:rPr lang="en-US" i="1" kern="0" dirty="0">
                <a:solidFill>
                  <a:srgbClr val="000000"/>
                </a:solidFill>
                <a:effectLst/>
                <a:uFill>
                  <a:solidFill>
                    <a:srgbClr val="000000"/>
                  </a:solidFill>
                </a:uFill>
                <a:ea typeface="Calibri" panose="020F0502020204030204" pitchFamily="34" charset="0"/>
                <a:cs typeface="Arial Unicode MS"/>
              </a:rPr>
              <a:t>Innovation can help raise awareness, explore solutions and improve decision-making.” CMHC</a:t>
            </a:r>
            <a:endParaRPr lang="en-CA" kern="100" dirty="0">
              <a:solidFill>
                <a:srgbClr val="000000"/>
              </a:solidFill>
              <a:effectLst/>
              <a:uFill>
                <a:solidFill>
                  <a:srgbClr val="000000"/>
                </a:solidFill>
              </a:uFill>
              <a:ea typeface="Arial Unicode MS"/>
              <a:cs typeface="Arial Unicode MS"/>
            </a:endParaRPr>
          </a:p>
        </p:txBody>
      </p:sp>
      <p:sp>
        <p:nvSpPr>
          <p:cNvPr id="4" name="Text Placeholder 2">
            <a:extLst>
              <a:ext uri="{FF2B5EF4-FFF2-40B4-BE49-F238E27FC236}">
                <a16:creationId xmlns:a16="http://schemas.microsoft.com/office/drawing/2014/main" id="{1DE3CDF2-B474-480B-B4B8-BB1D00678E1C}"/>
              </a:ext>
            </a:extLst>
          </p:cNvPr>
          <p:cNvSpPr txBox="1">
            <a:spLocks/>
          </p:cNvSpPr>
          <p:nvPr/>
        </p:nvSpPr>
        <p:spPr>
          <a:xfrm>
            <a:off x="609600" y="1406857"/>
            <a:ext cx="6934200" cy="5657574"/>
          </a:xfrm>
          <a:prstGeom prst="rect">
            <a:avLst/>
          </a:prstGeom>
        </p:spPr>
        <p:txBody>
          <a:bodyPr wrap="square" lIns="0" tIns="0" rIns="0" bIns="0">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ct val="115000"/>
              </a:lnSpc>
              <a:spcAft>
                <a:spcPts val="700"/>
              </a:spcAft>
            </a:pPr>
            <a:r>
              <a:rPr lang="en-CA" b="1" i="1" kern="0" dirty="0">
                <a:solidFill>
                  <a:srgbClr val="000000"/>
                </a:solidFill>
                <a:uFill>
                  <a:solidFill>
                    <a:srgbClr val="000000"/>
                  </a:solidFill>
                </a:uFill>
                <a:ea typeface="Calibri" panose="020F0502020204030204" pitchFamily="34" charset="0"/>
                <a:cs typeface="Arial Unicode MS"/>
              </a:rPr>
              <a:t>Community Data Lab Problem Statement</a:t>
            </a:r>
          </a:p>
          <a:p>
            <a:pPr>
              <a:lnSpc>
                <a:spcPct val="115000"/>
              </a:lnSpc>
              <a:spcAft>
                <a:spcPts val="700"/>
              </a:spcAft>
            </a:pPr>
            <a:r>
              <a:rPr lang="en-US" sz="1800" dirty="0">
                <a:effectLst/>
                <a:latin typeface="Arial" panose="020B0604020202020204" pitchFamily="34" charset="0"/>
                <a:ea typeface="Arial" panose="020B0604020202020204" pitchFamily="34" charset="0"/>
              </a:rPr>
              <a:t>Municipal governments and community-based organizations want to make decisions based on relevant, credible data. Planners, managers and analysts also recognize that community-level programs demand good data and a capacity to learn from detailed program results. </a:t>
            </a:r>
            <a:endParaRPr lang="en-CA" sz="1800" dirty="0">
              <a:effectLst/>
              <a:latin typeface="Arial" panose="020B0604020202020204" pitchFamily="34" charset="0"/>
              <a:ea typeface="Calibri" panose="020F0502020204030204" pitchFamily="34" charset="0"/>
            </a:endParaRPr>
          </a:p>
          <a:p>
            <a:pPr>
              <a:lnSpc>
                <a:spcPct val="115000"/>
              </a:lnSpc>
              <a:spcAft>
                <a:spcPts val="700"/>
              </a:spcAft>
            </a:pPr>
            <a:r>
              <a:rPr lang="en-US" sz="1800" dirty="0">
                <a:effectLst/>
                <a:latin typeface="Arial" panose="020B0604020202020204" pitchFamily="34" charset="0"/>
                <a:ea typeface="Arial" panose="020B0604020202020204" pitchFamily="34" charset="0"/>
              </a:rPr>
              <a:t>Currently, decision-makers may see housing data as the 'black-box' domain of specialists in academia, data management, or policy think tanks. They may also come to see some types of interventions as inherently more reliable in delivering desired policy results on the ground simply because measurements of outputs, e.g., units delivered, seem clearer and are routinely produced for them.  Unless there is deep and widespread real-time accessibility of a diverse range of outcomes-focused housing data, indicators, and decision guidance, risks of systemic failure will persist. That is the core decision-making problem to be addressed by this project.  </a:t>
            </a:r>
            <a:endParaRPr lang="en-CA" sz="1800" dirty="0">
              <a:effectLst/>
              <a:latin typeface="Arial" panose="020B0604020202020204" pitchFamily="34" charset="0"/>
              <a:ea typeface="Calibri" panose="020F0502020204030204" pitchFamily="34" charset="0"/>
            </a:endParaRPr>
          </a:p>
          <a:p>
            <a:pPr>
              <a:lnSpc>
                <a:spcPct val="115000"/>
              </a:lnSpc>
              <a:spcAft>
                <a:spcPts val="700"/>
              </a:spcAft>
            </a:pPr>
            <a:endParaRPr lang="en-US" dirty="0">
              <a:solidFill>
                <a:srgbClr val="000000"/>
              </a:solidFill>
              <a:uFill>
                <a:solidFill>
                  <a:srgbClr val="FFFFFF"/>
                </a:solidFill>
              </a:uFill>
              <a:latin typeface="Helvetica Neue"/>
              <a:ea typeface="Arial Unicode MS"/>
              <a:cs typeface="Arial Unicode MS"/>
            </a:endParaRPr>
          </a:p>
        </p:txBody>
      </p:sp>
    </p:spTree>
    <p:extLst>
      <p:ext uri="{BB962C8B-B14F-4D97-AF65-F5344CB8AC3E}">
        <p14:creationId xmlns:p14="http://schemas.microsoft.com/office/powerpoint/2010/main" val="4138846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68991" y="2652218"/>
            <a:ext cx="2065655" cy="431800"/>
          </a:xfrm>
          <a:prstGeom prst="rect">
            <a:avLst/>
          </a:prstGeom>
        </p:spPr>
        <p:txBody>
          <a:bodyPr vert="horz" wrap="square" lIns="0" tIns="12700" rIns="0" bIns="0" rtlCol="0">
            <a:spAutoFit/>
          </a:bodyPr>
          <a:lstStyle/>
          <a:p>
            <a:pPr marL="12700" marR="5080">
              <a:lnSpc>
                <a:spcPct val="121200"/>
              </a:lnSpc>
              <a:spcBef>
                <a:spcPts val="100"/>
              </a:spcBef>
            </a:pPr>
            <a:r>
              <a:rPr sz="1100" spc="-5" dirty="0">
                <a:solidFill>
                  <a:srgbClr val="414042"/>
                </a:solidFill>
                <a:latin typeface="Arial"/>
                <a:cs typeface="Arial"/>
              </a:rPr>
              <a:t>Establish </a:t>
            </a:r>
            <a:r>
              <a:rPr sz="1100" spc="5" dirty="0">
                <a:solidFill>
                  <a:srgbClr val="414042"/>
                </a:solidFill>
                <a:latin typeface="Arial"/>
                <a:cs typeface="Arial"/>
              </a:rPr>
              <a:t>the scope </a:t>
            </a:r>
            <a:r>
              <a:rPr sz="1100" spc="40" dirty="0">
                <a:solidFill>
                  <a:srgbClr val="414042"/>
                </a:solidFill>
                <a:latin typeface="Arial"/>
                <a:cs typeface="Arial"/>
              </a:rPr>
              <a:t>of </a:t>
            </a:r>
            <a:r>
              <a:rPr sz="1100" dirty="0">
                <a:solidFill>
                  <a:srgbClr val="414042"/>
                </a:solidFill>
                <a:latin typeface="Arial"/>
                <a:cs typeface="Arial"/>
              </a:rPr>
              <a:t>the lab  </a:t>
            </a:r>
            <a:r>
              <a:rPr sz="1100" spc="-5" dirty="0">
                <a:solidFill>
                  <a:srgbClr val="414042"/>
                </a:solidFill>
                <a:latin typeface="Arial"/>
                <a:cs typeface="Arial"/>
              </a:rPr>
              <a:t>and </a:t>
            </a:r>
            <a:r>
              <a:rPr sz="1100" dirty="0">
                <a:solidFill>
                  <a:srgbClr val="414042"/>
                </a:solidFill>
                <a:latin typeface="Arial"/>
                <a:cs typeface="Arial"/>
              </a:rPr>
              <a:t>reframe </a:t>
            </a:r>
            <a:r>
              <a:rPr sz="1100" spc="5" dirty="0">
                <a:solidFill>
                  <a:srgbClr val="414042"/>
                </a:solidFill>
                <a:latin typeface="Arial"/>
                <a:cs typeface="Arial"/>
              </a:rPr>
              <a:t>the</a:t>
            </a:r>
            <a:r>
              <a:rPr sz="1100" spc="-110" dirty="0">
                <a:solidFill>
                  <a:srgbClr val="414042"/>
                </a:solidFill>
                <a:latin typeface="Arial"/>
                <a:cs typeface="Arial"/>
              </a:rPr>
              <a:t> </a:t>
            </a:r>
            <a:r>
              <a:rPr sz="1100" dirty="0">
                <a:solidFill>
                  <a:srgbClr val="414042"/>
                </a:solidFill>
                <a:latin typeface="Arial"/>
                <a:cs typeface="Arial"/>
              </a:rPr>
              <a:t>issue.</a:t>
            </a:r>
            <a:endParaRPr sz="1100" dirty="0">
              <a:latin typeface="Arial"/>
              <a:cs typeface="Arial"/>
            </a:endParaRPr>
          </a:p>
        </p:txBody>
      </p:sp>
      <p:sp>
        <p:nvSpPr>
          <p:cNvPr id="3" name="object 3"/>
          <p:cNvSpPr txBox="1"/>
          <p:nvPr/>
        </p:nvSpPr>
        <p:spPr>
          <a:xfrm>
            <a:off x="7184302" y="2555727"/>
            <a:ext cx="2733675" cy="431800"/>
          </a:xfrm>
          <a:prstGeom prst="rect">
            <a:avLst/>
          </a:prstGeom>
        </p:spPr>
        <p:txBody>
          <a:bodyPr vert="horz" wrap="square" lIns="0" tIns="12700" rIns="0" bIns="0" rtlCol="0">
            <a:spAutoFit/>
          </a:bodyPr>
          <a:lstStyle/>
          <a:p>
            <a:pPr marL="12700" marR="5080">
              <a:lnSpc>
                <a:spcPct val="121200"/>
              </a:lnSpc>
              <a:spcBef>
                <a:spcPts val="100"/>
              </a:spcBef>
            </a:pPr>
            <a:r>
              <a:rPr sz="1100" spc="-20" dirty="0">
                <a:solidFill>
                  <a:srgbClr val="414042"/>
                </a:solidFill>
                <a:latin typeface="Arial"/>
                <a:cs typeface="Arial"/>
              </a:rPr>
              <a:t>Co-develop</a:t>
            </a:r>
            <a:r>
              <a:rPr sz="1100" spc="265" dirty="0">
                <a:solidFill>
                  <a:srgbClr val="414042"/>
                </a:solidFill>
                <a:latin typeface="Arial"/>
                <a:cs typeface="Arial"/>
              </a:rPr>
              <a:t> </a:t>
            </a:r>
            <a:r>
              <a:rPr sz="1100" spc="-5" dirty="0">
                <a:solidFill>
                  <a:srgbClr val="414042"/>
                </a:solidFill>
                <a:latin typeface="Arial"/>
                <a:cs typeface="Arial"/>
              </a:rPr>
              <a:t>new </a:t>
            </a:r>
            <a:r>
              <a:rPr sz="1100" dirty="0">
                <a:solidFill>
                  <a:srgbClr val="414042"/>
                </a:solidFill>
                <a:latin typeface="Arial"/>
                <a:cs typeface="Arial"/>
              </a:rPr>
              <a:t>ideas through Solutions  </a:t>
            </a:r>
            <a:r>
              <a:rPr sz="1100" spc="-15" dirty="0">
                <a:solidFill>
                  <a:srgbClr val="414042"/>
                </a:solidFill>
                <a:latin typeface="Arial"/>
                <a:cs typeface="Arial"/>
              </a:rPr>
              <a:t>Lab </a:t>
            </a:r>
            <a:r>
              <a:rPr sz="1100" dirty="0">
                <a:solidFill>
                  <a:srgbClr val="414042"/>
                </a:solidFill>
                <a:latin typeface="Arial"/>
                <a:cs typeface="Arial"/>
              </a:rPr>
              <a:t>stakeholder</a:t>
            </a:r>
            <a:r>
              <a:rPr sz="1100" spc="-60" dirty="0">
                <a:solidFill>
                  <a:srgbClr val="414042"/>
                </a:solidFill>
                <a:latin typeface="Arial"/>
                <a:cs typeface="Arial"/>
              </a:rPr>
              <a:t> </a:t>
            </a:r>
            <a:r>
              <a:rPr sz="1100" spc="5" dirty="0">
                <a:solidFill>
                  <a:srgbClr val="414042"/>
                </a:solidFill>
                <a:latin typeface="Arial"/>
                <a:cs typeface="Arial"/>
              </a:rPr>
              <a:t>input.</a:t>
            </a:r>
            <a:endParaRPr sz="1100">
              <a:latin typeface="Arial"/>
              <a:cs typeface="Arial"/>
            </a:endParaRPr>
          </a:p>
        </p:txBody>
      </p:sp>
      <p:sp>
        <p:nvSpPr>
          <p:cNvPr id="4" name="object 4"/>
          <p:cNvSpPr txBox="1"/>
          <p:nvPr/>
        </p:nvSpPr>
        <p:spPr>
          <a:xfrm>
            <a:off x="4269105" y="2610565"/>
            <a:ext cx="2360295" cy="812979"/>
          </a:xfrm>
          <a:prstGeom prst="rect">
            <a:avLst/>
          </a:prstGeom>
        </p:spPr>
        <p:txBody>
          <a:bodyPr vert="horz" wrap="square" lIns="0" tIns="12700" rIns="0" bIns="0" rtlCol="0">
            <a:spAutoFit/>
          </a:bodyPr>
          <a:lstStyle/>
          <a:p>
            <a:pPr marL="12700" marR="5080">
              <a:lnSpc>
                <a:spcPct val="121200"/>
              </a:lnSpc>
              <a:spcBef>
                <a:spcPts val="100"/>
              </a:spcBef>
            </a:pPr>
            <a:r>
              <a:rPr sz="1100" spc="-25" dirty="0">
                <a:solidFill>
                  <a:srgbClr val="414042"/>
                </a:solidFill>
                <a:latin typeface="Arial"/>
                <a:cs typeface="Arial"/>
              </a:rPr>
              <a:t>Generate </a:t>
            </a:r>
            <a:r>
              <a:rPr sz="1100" spc="15" dirty="0">
                <a:solidFill>
                  <a:srgbClr val="414042"/>
                </a:solidFill>
                <a:latin typeface="Arial"/>
                <a:cs typeface="Arial"/>
              </a:rPr>
              <a:t>insight </a:t>
            </a:r>
            <a:r>
              <a:rPr sz="1100" dirty="0">
                <a:solidFill>
                  <a:srgbClr val="414042"/>
                </a:solidFill>
                <a:latin typeface="Arial"/>
                <a:cs typeface="Arial"/>
              </a:rPr>
              <a:t>through </a:t>
            </a:r>
            <a:r>
              <a:rPr sz="1100" spc="5" dirty="0">
                <a:solidFill>
                  <a:srgbClr val="414042"/>
                </a:solidFill>
                <a:latin typeface="Arial"/>
                <a:cs typeface="Arial"/>
              </a:rPr>
              <a:t>big data</a:t>
            </a:r>
            <a:r>
              <a:rPr sz="1100" spc="-200" dirty="0">
                <a:solidFill>
                  <a:srgbClr val="414042"/>
                </a:solidFill>
                <a:latin typeface="Arial"/>
                <a:cs typeface="Arial"/>
              </a:rPr>
              <a:t> </a:t>
            </a:r>
            <a:r>
              <a:rPr sz="1100" spc="-5" dirty="0">
                <a:solidFill>
                  <a:srgbClr val="414042"/>
                </a:solidFill>
                <a:latin typeface="Arial"/>
                <a:cs typeface="Arial"/>
              </a:rPr>
              <a:t>and  </a:t>
            </a:r>
            <a:r>
              <a:rPr sz="1100" dirty="0">
                <a:solidFill>
                  <a:srgbClr val="414042"/>
                </a:solidFill>
                <a:latin typeface="Arial"/>
                <a:cs typeface="Arial"/>
              </a:rPr>
              <a:t>user insight, understand the current  state of the issue based on a range of</a:t>
            </a:r>
            <a:r>
              <a:rPr lang="en-CA" sz="1100" dirty="0">
                <a:solidFill>
                  <a:srgbClr val="414042"/>
                </a:solidFill>
                <a:latin typeface="Arial"/>
                <a:cs typeface="Arial"/>
              </a:rPr>
              <a:t> research methodologies.</a:t>
            </a:r>
          </a:p>
        </p:txBody>
      </p:sp>
      <p:sp>
        <p:nvSpPr>
          <p:cNvPr id="6" name="object 6"/>
          <p:cNvSpPr txBox="1"/>
          <p:nvPr/>
        </p:nvSpPr>
        <p:spPr>
          <a:xfrm>
            <a:off x="10287000" y="2504935"/>
            <a:ext cx="1794510" cy="635000"/>
          </a:xfrm>
          <a:prstGeom prst="rect">
            <a:avLst/>
          </a:prstGeom>
        </p:spPr>
        <p:txBody>
          <a:bodyPr vert="horz" wrap="square" lIns="0" tIns="12700" rIns="0" bIns="0" rtlCol="0">
            <a:spAutoFit/>
          </a:bodyPr>
          <a:lstStyle/>
          <a:p>
            <a:pPr marL="12700" marR="5080" algn="just">
              <a:lnSpc>
                <a:spcPct val="121200"/>
              </a:lnSpc>
              <a:spcBef>
                <a:spcPts val="100"/>
              </a:spcBef>
            </a:pPr>
            <a:r>
              <a:rPr sz="1100" spc="5" dirty="0">
                <a:solidFill>
                  <a:srgbClr val="414042"/>
                </a:solidFill>
                <a:latin typeface="Arial"/>
                <a:cs typeface="Arial"/>
              </a:rPr>
              <a:t>Test </a:t>
            </a:r>
            <a:r>
              <a:rPr sz="1100" spc="-5" dirty="0">
                <a:solidFill>
                  <a:srgbClr val="414042"/>
                </a:solidFill>
                <a:latin typeface="Arial"/>
                <a:cs typeface="Arial"/>
              </a:rPr>
              <a:t>and refine shared  </a:t>
            </a:r>
            <a:r>
              <a:rPr sz="1100" dirty="0">
                <a:solidFill>
                  <a:srgbClr val="414042"/>
                </a:solidFill>
                <a:latin typeface="Arial"/>
                <a:cs typeface="Arial"/>
              </a:rPr>
              <a:t>ideas </a:t>
            </a:r>
            <a:r>
              <a:rPr sz="1100" spc="-5" dirty="0">
                <a:solidFill>
                  <a:srgbClr val="414042"/>
                </a:solidFill>
                <a:latin typeface="Arial"/>
                <a:cs typeface="Arial"/>
              </a:rPr>
              <a:t>and </a:t>
            </a:r>
            <a:r>
              <a:rPr sz="1100" spc="10" dirty="0">
                <a:solidFill>
                  <a:srgbClr val="414042"/>
                </a:solidFill>
                <a:latin typeface="Arial"/>
                <a:cs typeface="Arial"/>
              </a:rPr>
              <a:t>multiple potential  solutions.</a:t>
            </a:r>
            <a:endParaRPr sz="1100">
              <a:latin typeface="Arial"/>
              <a:cs typeface="Arial"/>
            </a:endParaRPr>
          </a:p>
        </p:txBody>
      </p:sp>
      <p:sp>
        <p:nvSpPr>
          <p:cNvPr id="7" name="object 7"/>
          <p:cNvSpPr/>
          <p:nvPr/>
        </p:nvSpPr>
        <p:spPr>
          <a:xfrm>
            <a:off x="1871726" y="3543897"/>
            <a:ext cx="2060194" cy="688505"/>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4269906" y="3480650"/>
            <a:ext cx="5923482" cy="1102220"/>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1871726" y="3989552"/>
            <a:ext cx="599440" cy="599440"/>
          </a:xfrm>
          <a:custGeom>
            <a:avLst/>
            <a:gdLst/>
            <a:ahLst/>
            <a:cxnLst/>
            <a:rect l="l" t="t" r="r" b="b"/>
            <a:pathLst>
              <a:path w="599439" h="599439">
                <a:moveTo>
                  <a:pt x="0" y="599274"/>
                </a:moveTo>
                <a:lnTo>
                  <a:pt x="599274" y="599274"/>
                </a:lnTo>
                <a:lnTo>
                  <a:pt x="599274" y="0"/>
                </a:lnTo>
                <a:lnTo>
                  <a:pt x="0" y="0"/>
                </a:lnTo>
                <a:lnTo>
                  <a:pt x="0" y="599274"/>
                </a:lnTo>
                <a:close/>
              </a:path>
            </a:pathLst>
          </a:custGeom>
          <a:solidFill>
            <a:srgbClr val="00AEEF"/>
          </a:solidFill>
        </p:spPr>
        <p:txBody>
          <a:bodyPr wrap="square" lIns="0" tIns="0" rIns="0" bIns="0" rtlCol="0"/>
          <a:lstStyle/>
          <a:p>
            <a:endParaRPr/>
          </a:p>
        </p:txBody>
      </p:sp>
      <p:sp>
        <p:nvSpPr>
          <p:cNvPr id="11" name="object 11"/>
          <p:cNvSpPr/>
          <p:nvPr/>
        </p:nvSpPr>
        <p:spPr>
          <a:xfrm>
            <a:off x="4250139" y="4283227"/>
            <a:ext cx="599440" cy="599440"/>
          </a:xfrm>
          <a:custGeom>
            <a:avLst/>
            <a:gdLst/>
            <a:ahLst/>
            <a:cxnLst/>
            <a:rect l="l" t="t" r="r" b="b"/>
            <a:pathLst>
              <a:path w="599439" h="599439">
                <a:moveTo>
                  <a:pt x="0" y="599274"/>
                </a:moveTo>
                <a:lnTo>
                  <a:pt x="599274" y="599274"/>
                </a:lnTo>
                <a:lnTo>
                  <a:pt x="599274" y="0"/>
                </a:lnTo>
                <a:lnTo>
                  <a:pt x="0" y="0"/>
                </a:lnTo>
                <a:lnTo>
                  <a:pt x="0" y="599274"/>
                </a:lnTo>
                <a:close/>
              </a:path>
            </a:pathLst>
          </a:custGeom>
          <a:solidFill>
            <a:srgbClr val="00AEEF"/>
          </a:solidFill>
        </p:spPr>
        <p:txBody>
          <a:bodyPr wrap="square" lIns="0" tIns="0" rIns="0" bIns="0" rtlCol="0"/>
          <a:lstStyle/>
          <a:p>
            <a:endParaRPr/>
          </a:p>
        </p:txBody>
      </p:sp>
      <p:sp>
        <p:nvSpPr>
          <p:cNvPr id="12" name="object 12"/>
          <p:cNvSpPr txBox="1"/>
          <p:nvPr/>
        </p:nvSpPr>
        <p:spPr>
          <a:xfrm>
            <a:off x="1934869" y="3941979"/>
            <a:ext cx="160655" cy="452120"/>
          </a:xfrm>
          <a:prstGeom prst="rect">
            <a:avLst/>
          </a:prstGeom>
        </p:spPr>
        <p:txBody>
          <a:bodyPr vert="horz" wrap="square" lIns="0" tIns="12700" rIns="0" bIns="0" rtlCol="0">
            <a:spAutoFit/>
          </a:bodyPr>
          <a:lstStyle/>
          <a:p>
            <a:pPr marL="12700">
              <a:lnSpc>
                <a:spcPct val="100000"/>
              </a:lnSpc>
              <a:spcBef>
                <a:spcPts val="100"/>
              </a:spcBef>
            </a:pPr>
            <a:r>
              <a:rPr sz="2800" b="1" spc="-360" dirty="0">
                <a:solidFill>
                  <a:srgbClr val="FFFFFF"/>
                </a:solidFill>
                <a:latin typeface="Calibri"/>
                <a:cs typeface="Calibri"/>
              </a:rPr>
              <a:t>1</a:t>
            </a:r>
            <a:endParaRPr sz="2800">
              <a:latin typeface="Calibri"/>
              <a:cs typeface="Calibri"/>
            </a:endParaRPr>
          </a:p>
        </p:txBody>
      </p:sp>
      <p:sp>
        <p:nvSpPr>
          <p:cNvPr id="13" name="object 13"/>
          <p:cNvSpPr txBox="1"/>
          <p:nvPr/>
        </p:nvSpPr>
        <p:spPr>
          <a:xfrm>
            <a:off x="4277360" y="4348480"/>
            <a:ext cx="599440" cy="299720"/>
          </a:xfrm>
          <a:prstGeom prst="rect">
            <a:avLst/>
          </a:prstGeom>
          <a:solidFill>
            <a:srgbClr val="00AEEF"/>
          </a:solidFill>
        </p:spPr>
        <p:txBody>
          <a:bodyPr vert="horz" wrap="square" lIns="0" tIns="0" rIns="0" bIns="0" rtlCol="0">
            <a:spAutoFit/>
          </a:bodyPr>
          <a:lstStyle/>
          <a:p>
            <a:pPr marL="98425">
              <a:lnSpc>
                <a:spcPts val="2360"/>
              </a:lnSpc>
            </a:pPr>
            <a:r>
              <a:rPr sz="2800" b="1" spc="245" dirty="0">
                <a:solidFill>
                  <a:srgbClr val="FFFFFF"/>
                </a:solidFill>
                <a:latin typeface="Calibri"/>
                <a:cs typeface="Calibri"/>
              </a:rPr>
              <a:t>2</a:t>
            </a:r>
            <a:endParaRPr sz="2800" dirty="0">
              <a:latin typeface="Calibri"/>
              <a:cs typeface="Calibri"/>
            </a:endParaRPr>
          </a:p>
        </p:txBody>
      </p:sp>
      <p:sp>
        <p:nvSpPr>
          <p:cNvPr id="18" name="object 18"/>
          <p:cNvSpPr/>
          <p:nvPr/>
        </p:nvSpPr>
        <p:spPr>
          <a:xfrm>
            <a:off x="1888299" y="3113605"/>
            <a:ext cx="279400" cy="0"/>
          </a:xfrm>
          <a:custGeom>
            <a:avLst/>
            <a:gdLst/>
            <a:ahLst/>
            <a:cxnLst/>
            <a:rect l="l" t="t" r="r" b="b"/>
            <a:pathLst>
              <a:path w="279400">
                <a:moveTo>
                  <a:pt x="0" y="0"/>
                </a:moveTo>
                <a:lnTo>
                  <a:pt x="279019" y="0"/>
                </a:lnTo>
              </a:path>
            </a:pathLst>
          </a:custGeom>
          <a:ln w="12700">
            <a:solidFill>
              <a:srgbClr val="000000"/>
            </a:solidFill>
          </a:ln>
        </p:spPr>
        <p:txBody>
          <a:bodyPr wrap="square" lIns="0" tIns="0" rIns="0" bIns="0" rtlCol="0"/>
          <a:lstStyle/>
          <a:p>
            <a:endParaRPr/>
          </a:p>
        </p:txBody>
      </p:sp>
      <p:sp>
        <p:nvSpPr>
          <p:cNvPr id="20" name="object 20"/>
          <p:cNvSpPr/>
          <p:nvPr/>
        </p:nvSpPr>
        <p:spPr>
          <a:xfrm>
            <a:off x="12392851" y="228599"/>
            <a:ext cx="2708999" cy="224904"/>
          </a:xfrm>
          <a:prstGeom prst="rect">
            <a:avLst/>
          </a:prstGeom>
          <a:blipFill>
            <a:blip r:embed="rId5" cstate="print"/>
            <a:stretch>
              <a:fillRect/>
            </a:stretch>
          </a:blipFill>
        </p:spPr>
        <p:txBody>
          <a:bodyPr wrap="square" lIns="0" tIns="0" rIns="0" bIns="0" rtlCol="0"/>
          <a:lstStyle/>
          <a:p>
            <a:endParaRPr/>
          </a:p>
        </p:txBody>
      </p:sp>
      <p:sp>
        <p:nvSpPr>
          <p:cNvPr id="21" name="object 21"/>
          <p:cNvSpPr txBox="1"/>
          <p:nvPr/>
        </p:nvSpPr>
        <p:spPr>
          <a:xfrm>
            <a:off x="12392851" y="262174"/>
            <a:ext cx="2709545" cy="147320"/>
          </a:xfrm>
          <a:prstGeom prst="rect">
            <a:avLst/>
          </a:prstGeom>
        </p:spPr>
        <p:txBody>
          <a:bodyPr vert="horz" wrap="square" lIns="0" tIns="12700" rIns="0" bIns="0" rtlCol="0">
            <a:spAutoFit/>
          </a:bodyPr>
          <a:lstStyle/>
          <a:p>
            <a:pPr marL="366395">
              <a:lnSpc>
                <a:spcPct val="100000"/>
              </a:lnSpc>
              <a:spcBef>
                <a:spcPts val="100"/>
              </a:spcBef>
            </a:pPr>
            <a:r>
              <a:rPr sz="800" spc="-25" dirty="0">
                <a:solidFill>
                  <a:srgbClr val="FFFFFF"/>
                </a:solidFill>
                <a:latin typeface="Arial"/>
                <a:cs typeface="Arial"/>
              </a:rPr>
              <a:t>CTLabs </a:t>
            </a:r>
            <a:r>
              <a:rPr sz="800" spc="-35" dirty="0">
                <a:solidFill>
                  <a:srgbClr val="FFFFFF"/>
                </a:solidFill>
                <a:latin typeface="Arial"/>
                <a:cs typeface="Arial"/>
              </a:rPr>
              <a:t>| </a:t>
            </a:r>
            <a:r>
              <a:rPr sz="800" spc="-20" dirty="0">
                <a:solidFill>
                  <a:srgbClr val="FFFFFF"/>
                </a:solidFill>
                <a:latin typeface="Arial"/>
                <a:cs typeface="Arial"/>
              </a:rPr>
              <a:t>The </a:t>
            </a:r>
            <a:r>
              <a:rPr sz="800" spc="-10" dirty="0">
                <a:solidFill>
                  <a:srgbClr val="FFFFFF"/>
                </a:solidFill>
                <a:latin typeface="Arial"/>
                <a:cs typeface="Arial"/>
              </a:rPr>
              <a:t>Lansdowne </a:t>
            </a:r>
            <a:r>
              <a:rPr sz="800" spc="-20" dirty="0">
                <a:solidFill>
                  <a:srgbClr val="FFFFFF"/>
                </a:solidFill>
                <a:latin typeface="Arial"/>
                <a:cs typeface="Arial"/>
              </a:rPr>
              <a:t>Group </a:t>
            </a:r>
            <a:r>
              <a:rPr sz="800" spc="-35" dirty="0">
                <a:solidFill>
                  <a:srgbClr val="FFFFFF"/>
                </a:solidFill>
                <a:latin typeface="Arial"/>
                <a:cs typeface="Arial"/>
              </a:rPr>
              <a:t>|</a:t>
            </a:r>
            <a:r>
              <a:rPr sz="800" spc="-95" dirty="0">
                <a:solidFill>
                  <a:srgbClr val="FFFFFF"/>
                </a:solidFill>
                <a:latin typeface="Arial"/>
                <a:cs typeface="Arial"/>
              </a:rPr>
              <a:t> </a:t>
            </a:r>
            <a:r>
              <a:rPr sz="800" spc="-5" dirty="0">
                <a:solidFill>
                  <a:srgbClr val="FFFFFF"/>
                </a:solidFill>
                <a:latin typeface="Arial"/>
                <a:cs typeface="Arial"/>
              </a:rPr>
              <a:t>1</a:t>
            </a:r>
            <a:endParaRPr sz="800" dirty="0">
              <a:latin typeface="Arial"/>
              <a:cs typeface="Arial"/>
            </a:endParaRPr>
          </a:p>
        </p:txBody>
      </p:sp>
      <p:sp>
        <p:nvSpPr>
          <p:cNvPr id="22" name="object 22"/>
          <p:cNvSpPr txBox="1"/>
          <p:nvPr/>
        </p:nvSpPr>
        <p:spPr>
          <a:xfrm>
            <a:off x="483150" y="261896"/>
            <a:ext cx="14719300" cy="1303497"/>
          </a:xfrm>
          <a:prstGeom prst="rect">
            <a:avLst/>
          </a:prstGeom>
        </p:spPr>
        <p:txBody>
          <a:bodyPr vert="horz" wrap="square" lIns="0" tIns="61594" rIns="0" bIns="0" rtlCol="0" anchor="t">
            <a:spAutoFit/>
          </a:bodyPr>
          <a:lstStyle/>
          <a:p>
            <a:pPr marL="12700">
              <a:lnSpc>
                <a:spcPct val="100000"/>
              </a:lnSpc>
            </a:pPr>
            <a:r>
              <a:rPr lang="en-CA" sz="4400" spc="-150" dirty="0">
                <a:latin typeface="Calibri" panose="020F0502020204030204" pitchFamily="34" charset="0"/>
                <a:cs typeface="Calibri" panose="020F0502020204030204" pitchFamily="34" charset="0"/>
              </a:rPr>
              <a:t>Community Data Lab: </a:t>
            </a:r>
            <a:r>
              <a:rPr sz="4400" spc="-150" dirty="0">
                <a:latin typeface="Calibri" panose="020F0502020204030204" pitchFamily="34" charset="0"/>
                <a:cs typeface="Calibri" panose="020F0502020204030204" pitchFamily="34" charset="0"/>
              </a:rPr>
              <a:t> Solutions Lab Phases</a:t>
            </a:r>
          </a:p>
          <a:p>
            <a:pPr marL="47625" marR="10795">
              <a:lnSpc>
                <a:spcPct val="115399"/>
              </a:lnSpc>
              <a:spcBef>
                <a:spcPts val="740"/>
              </a:spcBef>
            </a:pPr>
            <a:r>
              <a:rPr sz="1400" spc="-10" dirty="0">
                <a:latin typeface="Arial"/>
                <a:cs typeface="Arial"/>
              </a:rPr>
              <a:t>This</a:t>
            </a:r>
            <a:r>
              <a:rPr sz="1400" spc="-35" dirty="0">
                <a:latin typeface="Arial"/>
                <a:cs typeface="Arial"/>
              </a:rPr>
              <a:t> </a:t>
            </a:r>
            <a:r>
              <a:rPr sz="1400" dirty="0">
                <a:latin typeface="Arial"/>
                <a:cs typeface="Arial"/>
              </a:rPr>
              <a:t>solutions</a:t>
            </a:r>
            <a:r>
              <a:rPr sz="1400" spc="-35" dirty="0">
                <a:latin typeface="Arial"/>
                <a:cs typeface="Arial"/>
              </a:rPr>
              <a:t> </a:t>
            </a:r>
            <a:r>
              <a:rPr sz="1400" spc="-15" dirty="0">
                <a:latin typeface="Arial"/>
                <a:cs typeface="Arial"/>
              </a:rPr>
              <a:t>lab</a:t>
            </a:r>
            <a:r>
              <a:rPr sz="1400" spc="-35" dirty="0">
                <a:latin typeface="Arial"/>
                <a:cs typeface="Arial"/>
              </a:rPr>
              <a:t> </a:t>
            </a:r>
            <a:r>
              <a:rPr sz="1400" dirty="0">
                <a:latin typeface="Arial"/>
                <a:cs typeface="Arial"/>
              </a:rPr>
              <a:t>project</a:t>
            </a:r>
            <a:r>
              <a:rPr sz="1400" spc="-35" dirty="0">
                <a:latin typeface="Arial"/>
                <a:cs typeface="Arial"/>
              </a:rPr>
              <a:t> </a:t>
            </a:r>
            <a:r>
              <a:rPr lang="en-US" sz="1400" spc="-35" dirty="0">
                <a:latin typeface="Arial"/>
                <a:cs typeface="Arial"/>
              </a:rPr>
              <a:t> seeks methodological innovation in data collection, analysis and presentation. This leverages many other elements of housing solutions:  increasing initial understanding of problems and how they are related; supporting evidence-based consensus on solutions; assessing end results for accountability; and identifying further innovation opportunities.</a:t>
            </a:r>
            <a:endParaRPr lang="en-GB" sz="1400" spc="-20" dirty="0">
              <a:latin typeface="Arial"/>
              <a:cs typeface="Arial"/>
            </a:endParaRPr>
          </a:p>
        </p:txBody>
      </p:sp>
      <p:sp>
        <p:nvSpPr>
          <p:cNvPr id="23" name="object 23"/>
          <p:cNvSpPr/>
          <p:nvPr/>
        </p:nvSpPr>
        <p:spPr>
          <a:xfrm>
            <a:off x="12795187" y="3476434"/>
            <a:ext cx="2139696" cy="706132"/>
          </a:xfrm>
          <a:prstGeom prst="rect">
            <a:avLst/>
          </a:prstGeom>
          <a:blipFill>
            <a:blip r:embed="rId6" cstate="print"/>
            <a:stretch>
              <a:fillRect/>
            </a:stretch>
          </a:blipFill>
        </p:spPr>
        <p:txBody>
          <a:bodyPr wrap="square" lIns="0" tIns="0" rIns="0" bIns="0" rtlCol="0"/>
          <a:lstStyle/>
          <a:p>
            <a:endParaRPr/>
          </a:p>
        </p:txBody>
      </p:sp>
      <p:sp>
        <p:nvSpPr>
          <p:cNvPr id="24" name="object 24"/>
          <p:cNvSpPr/>
          <p:nvPr/>
        </p:nvSpPr>
        <p:spPr>
          <a:xfrm>
            <a:off x="10299701" y="3469639"/>
            <a:ext cx="2268588" cy="727303"/>
          </a:xfrm>
          <a:prstGeom prst="rect">
            <a:avLst/>
          </a:prstGeom>
          <a:blipFill>
            <a:blip r:embed="rId7" cstate="print"/>
            <a:stretch>
              <a:fillRect/>
            </a:stretch>
          </a:blipFill>
        </p:spPr>
        <p:txBody>
          <a:bodyPr wrap="square" lIns="0" tIns="0" rIns="0" bIns="0" rtlCol="0"/>
          <a:lstStyle/>
          <a:p>
            <a:endParaRPr/>
          </a:p>
        </p:txBody>
      </p:sp>
      <p:sp>
        <p:nvSpPr>
          <p:cNvPr id="26" name="object 26"/>
          <p:cNvSpPr/>
          <p:nvPr/>
        </p:nvSpPr>
        <p:spPr>
          <a:xfrm>
            <a:off x="10312645" y="3907586"/>
            <a:ext cx="599440" cy="599440"/>
          </a:xfrm>
          <a:custGeom>
            <a:avLst/>
            <a:gdLst/>
            <a:ahLst/>
            <a:cxnLst/>
            <a:rect l="l" t="t" r="r" b="b"/>
            <a:pathLst>
              <a:path w="599440" h="599439">
                <a:moveTo>
                  <a:pt x="0" y="599287"/>
                </a:moveTo>
                <a:lnTo>
                  <a:pt x="599274" y="599287"/>
                </a:lnTo>
                <a:lnTo>
                  <a:pt x="599274" y="0"/>
                </a:lnTo>
                <a:lnTo>
                  <a:pt x="0" y="0"/>
                </a:lnTo>
                <a:lnTo>
                  <a:pt x="0" y="599287"/>
                </a:lnTo>
                <a:close/>
              </a:path>
            </a:pathLst>
          </a:custGeom>
          <a:solidFill>
            <a:srgbClr val="00AEEF"/>
          </a:solidFill>
        </p:spPr>
        <p:txBody>
          <a:bodyPr wrap="square" lIns="0" tIns="0" rIns="0" bIns="0" rtlCol="0"/>
          <a:lstStyle/>
          <a:p>
            <a:endParaRPr/>
          </a:p>
        </p:txBody>
      </p:sp>
      <p:sp>
        <p:nvSpPr>
          <p:cNvPr id="27" name="object 27"/>
          <p:cNvSpPr txBox="1"/>
          <p:nvPr/>
        </p:nvSpPr>
        <p:spPr>
          <a:xfrm>
            <a:off x="10314334" y="3977640"/>
            <a:ext cx="429866" cy="313419"/>
          </a:xfrm>
          <a:prstGeom prst="rect">
            <a:avLst/>
          </a:prstGeom>
          <a:solidFill>
            <a:srgbClr val="00AEEF"/>
          </a:solidFill>
        </p:spPr>
        <p:txBody>
          <a:bodyPr vert="horz" wrap="square" lIns="0" tIns="6985" rIns="0" bIns="0" rtlCol="0">
            <a:spAutoFit/>
          </a:bodyPr>
          <a:lstStyle/>
          <a:p>
            <a:pPr marL="140335">
              <a:lnSpc>
                <a:spcPts val="2220"/>
              </a:lnSpc>
              <a:spcBef>
                <a:spcPts val="55"/>
              </a:spcBef>
            </a:pPr>
            <a:r>
              <a:rPr sz="2800" b="1" spc="200" dirty="0">
                <a:solidFill>
                  <a:srgbClr val="FFFFFF"/>
                </a:solidFill>
                <a:latin typeface="Calibri"/>
                <a:cs typeface="Calibri"/>
              </a:rPr>
              <a:t>4</a:t>
            </a:r>
            <a:endParaRPr sz="2800" dirty="0">
              <a:latin typeface="Calibri"/>
              <a:cs typeface="Calibri"/>
            </a:endParaRPr>
          </a:p>
        </p:txBody>
      </p:sp>
      <p:sp>
        <p:nvSpPr>
          <p:cNvPr id="28" name="object 28"/>
          <p:cNvSpPr/>
          <p:nvPr/>
        </p:nvSpPr>
        <p:spPr>
          <a:xfrm>
            <a:off x="12811455" y="3882936"/>
            <a:ext cx="599440" cy="599440"/>
          </a:xfrm>
          <a:custGeom>
            <a:avLst/>
            <a:gdLst/>
            <a:ahLst/>
            <a:cxnLst/>
            <a:rect l="l" t="t" r="r" b="b"/>
            <a:pathLst>
              <a:path w="599440" h="599439">
                <a:moveTo>
                  <a:pt x="0" y="599274"/>
                </a:moveTo>
                <a:lnTo>
                  <a:pt x="599274" y="599274"/>
                </a:lnTo>
                <a:lnTo>
                  <a:pt x="599274" y="0"/>
                </a:lnTo>
                <a:lnTo>
                  <a:pt x="0" y="0"/>
                </a:lnTo>
                <a:lnTo>
                  <a:pt x="0" y="599274"/>
                </a:lnTo>
                <a:close/>
              </a:path>
            </a:pathLst>
          </a:custGeom>
          <a:solidFill>
            <a:srgbClr val="00AEEF"/>
          </a:solidFill>
        </p:spPr>
        <p:txBody>
          <a:bodyPr wrap="square" lIns="0" tIns="0" rIns="0" bIns="0" rtlCol="0"/>
          <a:lstStyle/>
          <a:p>
            <a:endParaRPr/>
          </a:p>
        </p:txBody>
      </p:sp>
      <p:sp>
        <p:nvSpPr>
          <p:cNvPr id="30" name="object 30"/>
          <p:cNvSpPr txBox="1"/>
          <p:nvPr/>
        </p:nvSpPr>
        <p:spPr>
          <a:xfrm>
            <a:off x="12791440" y="3967480"/>
            <a:ext cx="619760" cy="299720"/>
          </a:xfrm>
          <a:prstGeom prst="rect">
            <a:avLst/>
          </a:prstGeom>
          <a:solidFill>
            <a:srgbClr val="00AEEF"/>
          </a:solidFill>
        </p:spPr>
        <p:txBody>
          <a:bodyPr vert="horz" wrap="square" lIns="0" tIns="0" rIns="0" bIns="0" rtlCol="0">
            <a:spAutoFit/>
          </a:bodyPr>
          <a:lstStyle/>
          <a:p>
            <a:pPr marL="113664">
              <a:lnSpc>
                <a:spcPts val="2360"/>
              </a:lnSpc>
            </a:pPr>
            <a:r>
              <a:rPr sz="2800" b="1" spc="260" dirty="0">
                <a:solidFill>
                  <a:srgbClr val="FFFFFF"/>
                </a:solidFill>
                <a:latin typeface="Calibri"/>
                <a:cs typeface="Calibri"/>
              </a:rPr>
              <a:t>5</a:t>
            </a:r>
            <a:endParaRPr sz="2800" dirty="0">
              <a:latin typeface="Calibri"/>
              <a:cs typeface="Calibri"/>
            </a:endParaRPr>
          </a:p>
        </p:txBody>
      </p:sp>
      <p:sp>
        <p:nvSpPr>
          <p:cNvPr id="31" name="object 31"/>
          <p:cNvSpPr txBox="1"/>
          <p:nvPr/>
        </p:nvSpPr>
        <p:spPr>
          <a:xfrm>
            <a:off x="12780591" y="2519839"/>
            <a:ext cx="2045970" cy="838200"/>
          </a:xfrm>
          <a:prstGeom prst="rect">
            <a:avLst/>
          </a:prstGeom>
        </p:spPr>
        <p:txBody>
          <a:bodyPr vert="horz" wrap="square" lIns="0" tIns="12700" rIns="0" bIns="0" rtlCol="0">
            <a:spAutoFit/>
          </a:bodyPr>
          <a:lstStyle/>
          <a:p>
            <a:pPr marL="12700" marR="5080" algn="just">
              <a:lnSpc>
                <a:spcPct val="121200"/>
              </a:lnSpc>
              <a:spcBef>
                <a:spcPts val="100"/>
              </a:spcBef>
            </a:pPr>
            <a:r>
              <a:rPr sz="1100" spc="5" dirty="0">
                <a:solidFill>
                  <a:srgbClr val="414042"/>
                </a:solidFill>
                <a:latin typeface="Arial"/>
                <a:cs typeface="Arial"/>
              </a:rPr>
              <a:t>Communicate </a:t>
            </a:r>
            <a:r>
              <a:rPr sz="1100" spc="-15" dirty="0">
                <a:solidFill>
                  <a:srgbClr val="414042"/>
                </a:solidFill>
                <a:latin typeface="Arial"/>
                <a:cs typeface="Arial"/>
              </a:rPr>
              <a:t>a </a:t>
            </a:r>
            <a:r>
              <a:rPr sz="1100" spc="-5" dirty="0">
                <a:solidFill>
                  <a:srgbClr val="414042"/>
                </a:solidFill>
                <a:latin typeface="Arial"/>
                <a:cs typeface="Arial"/>
              </a:rPr>
              <a:t>clear </a:t>
            </a:r>
            <a:r>
              <a:rPr sz="1100" spc="5" dirty="0">
                <a:solidFill>
                  <a:srgbClr val="414042"/>
                </a:solidFill>
                <a:latin typeface="Arial"/>
                <a:cs typeface="Arial"/>
              </a:rPr>
              <a:t>path </a:t>
            </a:r>
            <a:r>
              <a:rPr sz="1100" spc="25" dirty="0">
                <a:solidFill>
                  <a:srgbClr val="414042"/>
                </a:solidFill>
                <a:latin typeface="Arial"/>
                <a:cs typeface="Arial"/>
              </a:rPr>
              <a:t>to  </a:t>
            </a:r>
            <a:r>
              <a:rPr sz="1100" spc="-10" dirty="0">
                <a:solidFill>
                  <a:srgbClr val="414042"/>
                </a:solidFill>
                <a:latin typeface="Arial"/>
                <a:cs typeface="Arial"/>
              </a:rPr>
              <a:t>realize </a:t>
            </a:r>
            <a:r>
              <a:rPr sz="1100" spc="5" dirty="0">
                <a:solidFill>
                  <a:srgbClr val="414042"/>
                </a:solidFill>
                <a:latin typeface="Arial"/>
                <a:cs typeface="Arial"/>
              </a:rPr>
              <a:t>the </a:t>
            </a:r>
            <a:r>
              <a:rPr sz="1100" spc="-5" dirty="0">
                <a:solidFill>
                  <a:srgbClr val="414042"/>
                </a:solidFill>
                <a:latin typeface="Arial"/>
                <a:cs typeface="Arial"/>
              </a:rPr>
              <a:t>preferred </a:t>
            </a:r>
            <a:r>
              <a:rPr sz="1100" spc="5" dirty="0">
                <a:solidFill>
                  <a:srgbClr val="414042"/>
                </a:solidFill>
                <a:latin typeface="Arial"/>
                <a:cs typeface="Arial"/>
              </a:rPr>
              <a:t>solution,  </a:t>
            </a:r>
            <a:r>
              <a:rPr sz="1100" spc="-5" dirty="0">
                <a:solidFill>
                  <a:srgbClr val="414042"/>
                </a:solidFill>
                <a:latin typeface="Arial"/>
                <a:cs typeface="Arial"/>
              </a:rPr>
              <a:t>and </a:t>
            </a:r>
            <a:r>
              <a:rPr sz="1100" spc="25" dirty="0">
                <a:solidFill>
                  <a:srgbClr val="414042"/>
                </a:solidFill>
                <a:latin typeface="Arial"/>
                <a:cs typeface="Arial"/>
              </a:rPr>
              <a:t>to </a:t>
            </a:r>
            <a:r>
              <a:rPr sz="1100" spc="15" dirty="0">
                <a:solidFill>
                  <a:srgbClr val="414042"/>
                </a:solidFill>
                <a:latin typeface="Arial"/>
                <a:cs typeface="Arial"/>
              </a:rPr>
              <a:t>solution </a:t>
            </a:r>
            <a:r>
              <a:rPr sz="1100" spc="-5" dirty="0">
                <a:solidFill>
                  <a:srgbClr val="414042"/>
                </a:solidFill>
                <a:latin typeface="Arial"/>
                <a:cs typeface="Arial"/>
              </a:rPr>
              <a:t>uptake and  </a:t>
            </a:r>
            <a:r>
              <a:rPr sz="1100" u="sng" dirty="0">
                <a:solidFill>
                  <a:srgbClr val="414042"/>
                </a:solidFill>
                <a:uFill>
                  <a:solidFill>
                    <a:srgbClr val="000000"/>
                  </a:solidFill>
                </a:uFill>
                <a:latin typeface="Arial"/>
                <a:cs typeface="Arial"/>
              </a:rPr>
              <a:t>repli</a:t>
            </a:r>
            <a:r>
              <a:rPr sz="1100" dirty="0">
                <a:solidFill>
                  <a:srgbClr val="414042"/>
                </a:solidFill>
                <a:latin typeface="Arial"/>
                <a:cs typeface="Arial"/>
              </a:rPr>
              <a:t>cation.</a:t>
            </a:r>
            <a:endParaRPr sz="1100" dirty="0">
              <a:latin typeface="Arial"/>
              <a:cs typeface="Arial"/>
            </a:endParaRPr>
          </a:p>
        </p:txBody>
      </p:sp>
      <p:grpSp>
        <p:nvGrpSpPr>
          <p:cNvPr id="101" name="Group 100">
            <a:extLst>
              <a:ext uri="{FF2B5EF4-FFF2-40B4-BE49-F238E27FC236}">
                <a16:creationId xmlns:a16="http://schemas.microsoft.com/office/drawing/2014/main" id="{A76BA812-F633-4AC8-A93B-7E8146B67952}"/>
              </a:ext>
            </a:extLst>
          </p:cNvPr>
          <p:cNvGrpSpPr/>
          <p:nvPr/>
        </p:nvGrpSpPr>
        <p:grpSpPr>
          <a:xfrm>
            <a:off x="1787067" y="2032676"/>
            <a:ext cx="13531215" cy="566822"/>
            <a:chOff x="1787067" y="2032676"/>
            <a:chExt cx="13531215" cy="566822"/>
          </a:xfrm>
        </p:grpSpPr>
        <p:sp>
          <p:nvSpPr>
            <p:cNvPr id="98" name="bk object 16">
              <a:extLst>
                <a:ext uri="{FF2B5EF4-FFF2-40B4-BE49-F238E27FC236}">
                  <a16:creationId xmlns:a16="http://schemas.microsoft.com/office/drawing/2014/main" id="{43B1F3F8-24E7-4B97-A03F-1D90E9FCBE82}"/>
                </a:ext>
              </a:extLst>
            </p:cNvPr>
            <p:cNvSpPr/>
            <p:nvPr/>
          </p:nvSpPr>
          <p:spPr>
            <a:xfrm>
              <a:off x="1787067" y="2039365"/>
              <a:ext cx="13530910" cy="326466"/>
            </a:xfrm>
            <a:prstGeom prst="rect">
              <a:avLst/>
            </a:prstGeom>
            <a:blipFill>
              <a:blip r:embed="rId8" cstate="print"/>
              <a:stretch>
                <a:fillRect/>
              </a:stretch>
            </a:blipFill>
          </p:spPr>
          <p:txBody>
            <a:bodyPr wrap="square" lIns="0" tIns="0" rIns="0" bIns="0" rtlCol="0"/>
            <a:lstStyle/>
            <a:p>
              <a:endParaRPr/>
            </a:p>
          </p:txBody>
        </p:sp>
        <p:sp>
          <p:nvSpPr>
            <p:cNvPr id="32" name="object 32"/>
            <p:cNvSpPr txBox="1"/>
            <p:nvPr/>
          </p:nvSpPr>
          <p:spPr>
            <a:xfrm>
              <a:off x="1787067" y="2032676"/>
              <a:ext cx="13531215" cy="566822"/>
            </a:xfrm>
            <a:prstGeom prst="rect">
              <a:avLst/>
            </a:prstGeom>
          </p:spPr>
          <p:txBody>
            <a:bodyPr vert="horz" wrap="square" lIns="0" tIns="12700" rIns="0" bIns="0" rtlCol="0">
              <a:spAutoFit/>
            </a:bodyPr>
            <a:lstStyle/>
            <a:p>
              <a:pPr marL="84455">
                <a:lnSpc>
                  <a:spcPct val="100000"/>
                </a:lnSpc>
                <a:spcBef>
                  <a:spcPts val="100"/>
                </a:spcBef>
                <a:tabLst>
                  <a:tab pos="2511425" algn="l"/>
                  <a:tab pos="5561013" algn="l"/>
                  <a:tab pos="8612188" algn="l"/>
                  <a:tab pos="11034713" algn="l"/>
                  <a:tab pos="12350750" algn="l"/>
                </a:tabLst>
              </a:pPr>
              <a:r>
                <a:rPr sz="1800" spc="10" dirty="0">
                  <a:solidFill>
                    <a:srgbClr val="FFFFFF"/>
                  </a:solidFill>
                  <a:latin typeface="Arial"/>
                  <a:cs typeface="Arial"/>
                </a:rPr>
                <a:t>Definition	</a:t>
              </a:r>
              <a:r>
                <a:rPr sz="1800" spc="-15" dirty="0">
                  <a:solidFill>
                    <a:srgbClr val="FFFFFF"/>
                  </a:solidFill>
                  <a:latin typeface="Arial"/>
                  <a:cs typeface="Arial"/>
                </a:rPr>
                <a:t>Discovery	Development	</a:t>
              </a:r>
              <a:r>
                <a:rPr sz="1800" dirty="0">
                  <a:latin typeface="Arial"/>
                  <a:cs typeface="Arial"/>
                </a:rPr>
                <a:t>Prototype</a:t>
              </a:r>
              <a:r>
                <a:rPr sz="1800" spc="-50" dirty="0">
                  <a:latin typeface="Arial"/>
                  <a:cs typeface="Arial"/>
                </a:rPr>
                <a:t> </a:t>
              </a:r>
              <a:r>
                <a:rPr sz="1800" spc="-85" dirty="0">
                  <a:latin typeface="Arial"/>
                  <a:cs typeface="Arial"/>
                </a:rPr>
                <a:t>&amp; </a:t>
              </a:r>
              <a:r>
                <a:rPr sz="1800" spc="10" dirty="0">
                  <a:latin typeface="Arial"/>
                  <a:cs typeface="Arial"/>
                </a:rPr>
                <a:t>Test	</a:t>
              </a:r>
              <a:r>
                <a:rPr lang="en-CA" sz="1800" spc="10" dirty="0">
                  <a:latin typeface="Arial"/>
                  <a:cs typeface="Arial"/>
                </a:rPr>
                <a:t> 	</a:t>
              </a:r>
              <a:r>
                <a:rPr sz="1800" spc="-20" dirty="0">
                  <a:latin typeface="Arial"/>
                  <a:cs typeface="Arial"/>
                </a:rPr>
                <a:t>Roadmap	</a:t>
              </a:r>
              <a:endParaRPr sz="1800" dirty="0">
                <a:latin typeface="Arial"/>
                <a:cs typeface="Arial"/>
              </a:endParaRPr>
            </a:p>
          </p:txBody>
        </p:sp>
      </p:grpSp>
      <p:sp>
        <p:nvSpPr>
          <p:cNvPr id="34" name="object 34"/>
          <p:cNvSpPr/>
          <p:nvPr/>
        </p:nvSpPr>
        <p:spPr>
          <a:xfrm>
            <a:off x="891539" y="7442808"/>
            <a:ext cx="14469744" cy="767715"/>
          </a:xfrm>
          <a:custGeom>
            <a:avLst/>
            <a:gdLst/>
            <a:ahLst/>
            <a:cxnLst/>
            <a:rect l="l" t="t" r="r" b="b"/>
            <a:pathLst>
              <a:path w="14469744" h="767715">
                <a:moveTo>
                  <a:pt x="0" y="767194"/>
                </a:moveTo>
                <a:lnTo>
                  <a:pt x="14469503" y="767194"/>
                </a:lnTo>
                <a:lnTo>
                  <a:pt x="14469503" y="0"/>
                </a:lnTo>
                <a:lnTo>
                  <a:pt x="0" y="0"/>
                </a:lnTo>
                <a:lnTo>
                  <a:pt x="0" y="767194"/>
                </a:lnTo>
                <a:close/>
              </a:path>
            </a:pathLst>
          </a:custGeom>
          <a:solidFill>
            <a:srgbClr val="F1F2F2"/>
          </a:solidFill>
        </p:spPr>
        <p:txBody>
          <a:bodyPr wrap="square" lIns="0" tIns="0" rIns="0" bIns="0" rtlCol="0"/>
          <a:lstStyle/>
          <a:p>
            <a:endParaRPr/>
          </a:p>
        </p:txBody>
      </p:sp>
      <p:sp>
        <p:nvSpPr>
          <p:cNvPr id="35" name="object 35"/>
          <p:cNvSpPr/>
          <p:nvPr/>
        </p:nvSpPr>
        <p:spPr>
          <a:xfrm>
            <a:off x="891539" y="8251672"/>
            <a:ext cx="14460219" cy="745490"/>
          </a:xfrm>
          <a:custGeom>
            <a:avLst/>
            <a:gdLst/>
            <a:ahLst/>
            <a:cxnLst/>
            <a:rect l="l" t="t" r="r" b="b"/>
            <a:pathLst>
              <a:path w="14460219" h="745490">
                <a:moveTo>
                  <a:pt x="0" y="745274"/>
                </a:moveTo>
                <a:lnTo>
                  <a:pt x="14460004" y="745274"/>
                </a:lnTo>
                <a:lnTo>
                  <a:pt x="14460004" y="0"/>
                </a:lnTo>
                <a:lnTo>
                  <a:pt x="0" y="0"/>
                </a:lnTo>
                <a:lnTo>
                  <a:pt x="0" y="745274"/>
                </a:lnTo>
                <a:close/>
              </a:path>
            </a:pathLst>
          </a:custGeom>
          <a:solidFill>
            <a:srgbClr val="F1F2F2"/>
          </a:solidFill>
        </p:spPr>
        <p:txBody>
          <a:bodyPr wrap="square" lIns="0" tIns="0" rIns="0" bIns="0" rtlCol="0"/>
          <a:lstStyle/>
          <a:p>
            <a:endParaRPr/>
          </a:p>
        </p:txBody>
      </p:sp>
      <p:sp>
        <p:nvSpPr>
          <p:cNvPr id="36" name="object 36"/>
          <p:cNvSpPr/>
          <p:nvPr/>
        </p:nvSpPr>
        <p:spPr>
          <a:xfrm>
            <a:off x="891539" y="9058744"/>
            <a:ext cx="14454505" cy="716915"/>
          </a:xfrm>
          <a:custGeom>
            <a:avLst/>
            <a:gdLst/>
            <a:ahLst/>
            <a:cxnLst/>
            <a:rect l="l" t="t" r="r" b="b"/>
            <a:pathLst>
              <a:path w="14454505" h="716915">
                <a:moveTo>
                  <a:pt x="0" y="716686"/>
                </a:moveTo>
                <a:lnTo>
                  <a:pt x="14454085" y="716686"/>
                </a:lnTo>
                <a:lnTo>
                  <a:pt x="14454085" y="0"/>
                </a:lnTo>
                <a:lnTo>
                  <a:pt x="0" y="0"/>
                </a:lnTo>
                <a:lnTo>
                  <a:pt x="0" y="716686"/>
                </a:lnTo>
                <a:close/>
              </a:path>
            </a:pathLst>
          </a:custGeom>
          <a:solidFill>
            <a:srgbClr val="F1F2F2"/>
          </a:solidFill>
        </p:spPr>
        <p:txBody>
          <a:bodyPr wrap="square" lIns="0" tIns="0" rIns="0" bIns="0" rtlCol="0"/>
          <a:lstStyle/>
          <a:p>
            <a:endParaRPr/>
          </a:p>
        </p:txBody>
      </p:sp>
      <p:sp>
        <p:nvSpPr>
          <p:cNvPr id="37" name="object 37"/>
          <p:cNvSpPr txBox="1"/>
          <p:nvPr/>
        </p:nvSpPr>
        <p:spPr>
          <a:xfrm>
            <a:off x="922780" y="7422543"/>
            <a:ext cx="888903" cy="182101"/>
          </a:xfrm>
          <a:prstGeom prst="rect">
            <a:avLst/>
          </a:prstGeom>
        </p:spPr>
        <p:txBody>
          <a:bodyPr vert="horz" wrap="square" lIns="0" tIns="12700" rIns="0" bIns="0" rtlCol="0" anchor="t">
            <a:spAutoFit/>
          </a:bodyPr>
          <a:lstStyle/>
          <a:p>
            <a:pPr marL="12700">
              <a:spcBef>
                <a:spcPts val="100"/>
              </a:spcBef>
            </a:pPr>
            <a:r>
              <a:rPr lang="en-US" sz="1100" spc="-5" dirty="0">
                <a:solidFill>
                  <a:srgbClr val="414042"/>
                </a:solidFill>
                <a:latin typeface="Arial"/>
                <a:cs typeface="Arial"/>
              </a:rPr>
              <a:t>Project Team</a:t>
            </a:r>
          </a:p>
        </p:txBody>
      </p:sp>
      <p:sp>
        <p:nvSpPr>
          <p:cNvPr id="38" name="object 38"/>
          <p:cNvSpPr txBox="1"/>
          <p:nvPr/>
        </p:nvSpPr>
        <p:spPr>
          <a:xfrm>
            <a:off x="927100" y="8245655"/>
            <a:ext cx="786765" cy="351378"/>
          </a:xfrm>
          <a:prstGeom prst="rect">
            <a:avLst/>
          </a:prstGeom>
        </p:spPr>
        <p:txBody>
          <a:bodyPr vert="horz" wrap="square" lIns="0" tIns="12700" rIns="0" bIns="0" rtlCol="0" anchor="t">
            <a:spAutoFit/>
          </a:bodyPr>
          <a:lstStyle/>
          <a:p>
            <a:pPr marL="12700">
              <a:spcBef>
                <a:spcPts val="100"/>
              </a:spcBef>
            </a:pPr>
            <a:r>
              <a:rPr lang="en-CA" sz="1100" spc="10" dirty="0">
                <a:solidFill>
                  <a:srgbClr val="414042"/>
                </a:solidFill>
                <a:latin typeface="Arial"/>
                <a:cs typeface="Arial"/>
              </a:rPr>
              <a:t>Working Group</a:t>
            </a:r>
          </a:p>
        </p:txBody>
      </p:sp>
      <p:sp>
        <p:nvSpPr>
          <p:cNvPr id="39" name="object 39"/>
          <p:cNvSpPr txBox="1"/>
          <p:nvPr/>
        </p:nvSpPr>
        <p:spPr>
          <a:xfrm>
            <a:off x="948268" y="9052738"/>
            <a:ext cx="763631" cy="351378"/>
          </a:xfrm>
          <a:prstGeom prst="rect">
            <a:avLst/>
          </a:prstGeom>
        </p:spPr>
        <p:txBody>
          <a:bodyPr vert="horz" wrap="square" lIns="0" tIns="12700" rIns="0" bIns="0" rtlCol="0" anchor="t">
            <a:spAutoFit/>
          </a:bodyPr>
          <a:lstStyle/>
          <a:p>
            <a:pPr marL="12700">
              <a:lnSpc>
                <a:spcPct val="100000"/>
              </a:lnSpc>
              <a:spcBef>
                <a:spcPts val="100"/>
              </a:spcBef>
            </a:pPr>
            <a:r>
              <a:rPr lang="en-CA" sz="1100" spc="-10" dirty="0">
                <a:solidFill>
                  <a:srgbClr val="414042"/>
                </a:solidFill>
                <a:latin typeface="Arial"/>
                <a:cs typeface="Arial"/>
              </a:rPr>
              <a:t>Community Partners</a:t>
            </a:r>
            <a:endParaRPr sz="1100" dirty="0">
              <a:latin typeface="Arial"/>
              <a:cs typeface="Arial"/>
            </a:endParaRPr>
          </a:p>
        </p:txBody>
      </p:sp>
      <p:graphicFrame>
        <p:nvGraphicFramePr>
          <p:cNvPr id="43" name="object 43"/>
          <p:cNvGraphicFramePr>
            <a:graphicFrameLocks noGrp="1"/>
          </p:cNvGraphicFramePr>
          <p:nvPr>
            <p:extLst>
              <p:ext uri="{D42A27DB-BD31-4B8C-83A1-F6EECF244321}">
                <p14:modId xmlns:p14="http://schemas.microsoft.com/office/powerpoint/2010/main" val="3491577831"/>
              </p:ext>
            </p:extLst>
          </p:nvPr>
        </p:nvGraphicFramePr>
        <p:xfrm>
          <a:off x="1752600" y="4876800"/>
          <a:ext cx="13608684" cy="464298"/>
        </p:xfrm>
        <a:graphic>
          <a:graphicData uri="http://schemas.openxmlformats.org/drawingml/2006/table">
            <a:tbl>
              <a:tblPr firstRow="1" bandRow="1">
                <a:tableStyleId>{2D5ABB26-0587-4C30-8999-92F81FD0307C}</a:tableStyleId>
              </a:tblPr>
              <a:tblGrid>
                <a:gridCol w="25146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gridCol w="2590800">
                  <a:extLst>
                    <a:ext uri="{9D8B030D-6E8A-4147-A177-3AD203B41FA5}">
                      <a16:colId xmlns:a16="http://schemas.microsoft.com/office/drawing/2014/main" val="20004"/>
                    </a:ext>
                  </a:extLst>
                </a:gridCol>
                <a:gridCol w="45084">
                  <a:extLst>
                    <a:ext uri="{9D8B030D-6E8A-4147-A177-3AD203B41FA5}">
                      <a16:colId xmlns:a16="http://schemas.microsoft.com/office/drawing/2014/main" val="20005"/>
                    </a:ext>
                  </a:extLst>
                </a:gridCol>
              </a:tblGrid>
              <a:tr h="172240">
                <a:tc>
                  <a:txBody>
                    <a:bodyPr/>
                    <a:lstStyle/>
                    <a:p>
                      <a:pPr>
                        <a:lnSpc>
                          <a:spcPct val="100000"/>
                        </a:lnSpc>
                      </a:pPr>
                      <a:endParaRPr sz="8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80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80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8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0"/>
                  </a:ext>
                </a:extLst>
              </a:tr>
              <a:tr h="292058">
                <a:tc>
                  <a:txBody>
                    <a:bodyPr/>
                    <a:lstStyle/>
                    <a:p>
                      <a:pPr marL="22860" algn="l">
                        <a:lnSpc>
                          <a:spcPct val="150000"/>
                        </a:lnSpc>
                        <a:spcBef>
                          <a:spcPts val="105"/>
                        </a:spcBef>
                      </a:pPr>
                      <a:r>
                        <a:rPr lang="en-CA" sz="1100" spc="-5" dirty="0">
                          <a:solidFill>
                            <a:srgbClr val="414042"/>
                          </a:solidFill>
                          <a:latin typeface="Arial"/>
                          <a:cs typeface="Arial"/>
                        </a:rPr>
                        <a:t>Nov</a:t>
                      </a:r>
                      <a:r>
                        <a:rPr sz="1100" spc="-5" dirty="0">
                          <a:solidFill>
                            <a:srgbClr val="414042"/>
                          </a:solidFill>
                          <a:latin typeface="Arial"/>
                          <a:cs typeface="Arial"/>
                        </a:rPr>
                        <a:t> </a:t>
                      </a:r>
                      <a:r>
                        <a:rPr sz="1100" spc="-65" dirty="0">
                          <a:solidFill>
                            <a:srgbClr val="414042"/>
                          </a:solidFill>
                          <a:latin typeface="Arial"/>
                          <a:cs typeface="Arial"/>
                        </a:rPr>
                        <a:t>-</a:t>
                      </a:r>
                      <a:r>
                        <a:rPr lang="en-GB" sz="1100" spc="-65" dirty="0">
                          <a:solidFill>
                            <a:srgbClr val="414042"/>
                          </a:solidFill>
                          <a:latin typeface="Arial"/>
                          <a:cs typeface="Arial"/>
                        </a:rPr>
                        <a:t> </a:t>
                      </a:r>
                      <a:r>
                        <a:rPr lang="en-CA" sz="1100" spc="-65" dirty="0">
                          <a:solidFill>
                            <a:srgbClr val="414042"/>
                          </a:solidFill>
                          <a:latin typeface="Arial"/>
                          <a:cs typeface="Arial"/>
                        </a:rPr>
                        <a:t> Dec</a:t>
                      </a:r>
                      <a:r>
                        <a:rPr sz="1100" spc="-15" dirty="0">
                          <a:solidFill>
                            <a:srgbClr val="414042"/>
                          </a:solidFill>
                          <a:latin typeface="Arial"/>
                          <a:cs typeface="Arial"/>
                        </a:rPr>
                        <a:t> </a:t>
                      </a:r>
                      <a:r>
                        <a:rPr sz="1100" spc="5" dirty="0">
                          <a:solidFill>
                            <a:srgbClr val="414042"/>
                          </a:solidFill>
                          <a:latin typeface="Arial"/>
                          <a:cs typeface="Arial"/>
                        </a:rPr>
                        <a:t>2020 (</a:t>
                      </a:r>
                      <a:r>
                        <a:rPr lang="en-CA" sz="1100" spc="5" dirty="0">
                          <a:solidFill>
                            <a:srgbClr val="414042"/>
                          </a:solidFill>
                          <a:latin typeface="Arial"/>
                          <a:cs typeface="Arial"/>
                        </a:rPr>
                        <a:t>2</a:t>
                      </a:r>
                      <a:r>
                        <a:rPr sz="1100" spc="-105" dirty="0">
                          <a:solidFill>
                            <a:srgbClr val="414042"/>
                          </a:solidFill>
                          <a:latin typeface="Arial"/>
                          <a:cs typeface="Arial"/>
                        </a:rPr>
                        <a:t> </a:t>
                      </a:r>
                      <a:r>
                        <a:rPr sz="1100" spc="10" dirty="0">
                          <a:solidFill>
                            <a:srgbClr val="414042"/>
                          </a:solidFill>
                          <a:latin typeface="Arial"/>
                          <a:cs typeface="Arial"/>
                        </a:rPr>
                        <a:t>months)</a:t>
                      </a:r>
                      <a:endParaRPr sz="1100" dirty="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tcPr>
                </a:tc>
                <a:tc>
                  <a:txBody>
                    <a:bodyPr/>
                    <a:lstStyle/>
                    <a:p>
                      <a:pPr marL="31115" algn="l">
                        <a:lnSpc>
                          <a:spcPct val="150000"/>
                        </a:lnSpc>
                        <a:spcBef>
                          <a:spcPts val="105"/>
                        </a:spcBef>
                      </a:pPr>
                      <a:r>
                        <a:rPr lang="en-CA" sz="1100" dirty="0">
                          <a:solidFill>
                            <a:srgbClr val="414042"/>
                          </a:solidFill>
                          <a:latin typeface="Arial"/>
                          <a:cs typeface="Arial"/>
                        </a:rPr>
                        <a:t>Dec </a:t>
                      </a:r>
                      <a:r>
                        <a:rPr lang="en-CA" sz="1100" spc="5" dirty="0">
                          <a:solidFill>
                            <a:srgbClr val="414042"/>
                          </a:solidFill>
                          <a:latin typeface="Arial"/>
                          <a:cs typeface="Arial"/>
                        </a:rPr>
                        <a:t>2020</a:t>
                      </a:r>
                      <a:r>
                        <a:rPr sz="1100" spc="5" dirty="0">
                          <a:solidFill>
                            <a:srgbClr val="414042"/>
                          </a:solidFill>
                          <a:latin typeface="Arial"/>
                          <a:cs typeface="Arial"/>
                        </a:rPr>
                        <a:t> </a:t>
                      </a:r>
                      <a:r>
                        <a:rPr lang="en-US" sz="1100" spc="5" dirty="0">
                          <a:solidFill>
                            <a:srgbClr val="414042"/>
                          </a:solidFill>
                          <a:latin typeface="Arial"/>
                          <a:cs typeface="Arial"/>
                        </a:rPr>
                        <a:t>– </a:t>
                      </a:r>
                      <a:r>
                        <a:rPr lang="en-CA" sz="1100" spc="-65" dirty="0">
                          <a:solidFill>
                            <a:srgbClr val="414042"/>
                          </a:solidFill>
                          <a:latin typeface="Arial"/>
                          <a:cs typeface="Arial"/>
                        </a:rPr>
                        <a:t>March </a:t>
                      </a:r>
                      <a:r>
                        <a:rPr lang="en-CA" sz="1100" spc="10" dirty="0">
                          <a:solidFill>
                            <a:srgbClr val="414042"/>
                          </a:solidFill>
                          <a:latin typeface="Arial"/>
                          <a:cs typeface="Arial"/>
                        </a:rPr>
                        <a:t> </a:t>
                      </a:r>
                      <a:r>
                        <a:rPr sz="1100" spc="5" dirty="0">
                          <a:solidFill>
                            <a:srgbClr val="414042"/>
                          </a:solidFill>
                          <a:latin typeface="Arial"/>
                          <a:cs typeface="Arial"/>
                        </a:rPr>
                        <a:t>2021 (</a:t>
                      </a:r>
                      <a:r>
                        <a:rPr lang="en-US" sz="1100" spc="5" dirty="0">
                          <a:solidFill>
                            <a:srgbClr val="414042"/>
                          </a:solidFill>
                          <a:latin typeface="Arial"/>
                          <a:cs typeface="Arial"/>
                        </a:rPr>
                        <a:t>4</a:t>
                      </a:r>
                      <a:r>
                        <a:rPr sz="1100" spc="-175" dirty="0">
                          <a:solidFill>
                            <a:srgbClr val="414042"/>
                          </a:solidFill>
                          <a:latin typeface="Arial"/>
                          <a:cs typeface="Arial"/>
                        </a:rPr>
                        <a:t> </a:t>
                      </a:r>
                      <a:r>
                        <a:rPr sz="1100" spc="10" dirty="0">
                          <a:solidFill>
                            <a:srgbClr val="414042"/>
                          </a:solidFill>
                          <a:latin typeface="Arial"/>
                          <a:cs typeface="Arial"/>
                        </a:rPr>
                        <a:t>months)</a:t>
                      </a:r>
                      <a:endParaRPr sz="1100" dirty="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tcPr>
                </a:tc>
                <a:tc>
                  <a:txBody>
                    <a:bodyPr/>
                    <a:lstStyle/>
                    <a:p>
                      <a:pPr marL="30480" algn="l">
                        <a:lnSpc>
                          <a:spcPct val="150000"/>
                        </a:lnSpc>
                        <a:spcBef>
                          <a:spcPts val="90"/>
                        </a:spcBef>
                      </a:pPr>
                      <a:r>
                        <a:rPr lang="en-CA" sz="1100" spc="-20" dirty="0">
                          <a:solidFill>
                            <a:srgbClr val="414042"/>
                          </a:solidFill>
                          <a:latin typeface="Arial"/>
                          <a:cs typeface="Arial"/>
                        </a:rPr>
                        <a:t>April </a:t>
                      </a:r>
                      <a:r>
                        <a:rPr sz="1100" spc="-65" dirty="0">
                          <a:solidFill>
                            <a:srgbClr val="414042"/>
                          </a:solidFill>
                          <a:latin typeface="Arial"/>
                          <a:cs typeface="Arial"/>
                        </a:rPr>
                        <a:t>-</a:t>
                      </a:r>
                      <a:r>
                        <a:rPr lang="en-US" sz="1100" spc="-65" dirty="0">
                          <a:solidFill>
                            <a:srgbClr val="414042"/>
                          </a:solidFill>
                          <a:latin typeface="Arial"/>
                          <a:cs typeface="Arial"/>
                        </a:rPr>
                        <a:t> </a:t>
                      </a:r>
                      <a:r>
                        <a:rPr lang="en-CA" sz="1100" spc="-65" dirty="0">
                          <a:solidFill>
                            <a:srgbClr val="414042"/>
                          </a:solidFill>
                          <a:latin typeface="Arial"/>
                          <a:cs typeface="Arial"/>
                        </a:rPr>
                        <a:t> Sept </a:t>
                      </a:r>
                      <a:r>
                        <a:rPr sz="1100" spc="5" dirty="0">
                          <a:solidFill>
                            <a:srgbClr val="414042"/>
                          </a:solidFill>
                          <a:latin typeface="Arial"/>
                          <a:cs typeface="Arial"/>
                        </a:rPr>
                        <a:t>202</a:t>
                      </a:r>
                      <a:r>
                        <a:rPr lang="en-CA" sz="1100" spc="5" dirty="0">
                          <a:solidFill>
                            <a:srgbClr val="414042"/>
                          </a:solidFill>
                          <a:latin typeface="Arial"/>
                          <a:cs typeface="Arial"/>
                        </a:rPr>
                        <a:t>1</a:t>
                      </a:r>
                      <a:r>
                        <a:rPr sz="1100" spc="5" dirty="0">
                          <a:solidFill>
                            <a:srgbClr val="414042"/>
                          </a:solidFill>
                          <a:latin typeface="Arial"/>
                          <a:cs typeface="Arial"/>
                        </a:rPr>
                        <a:t> (</a:t>
                      </a:r>
                      <a:r>
                        <a:rPr lang="en-CA" sz="1100" spc="5" dirty="0">
                          <a:solidFill>
                            <a:srgbClr val="414042"/>
                          </a:solidFill>
                          <a:latin typeface="Arial"/>
                          <a:cs typeface="Arial"/>
                        </a:rPr>
                        <a:t>6</a:t>
                      </a:r>
                      <a:r>
                        <a:rPr sz="1100" spc="-95" dirty="0">
                          <a:solidFill>
                            <a:srgbClr val="414042"/>
                          </a:solidFill>
                          <a:latin typeface="Arial"/>
                          <a:cs typeface="Arial"/>
                        </a:rPr>
                        <a:t> </a:t>
                      </a:r>
                      <a:r>
                        <a:rPr sz="1100" spc="10" dirty="0">
                          <a:solidFill>
                            <a:srgbClr val="414042"/>
                          </a:solidFill>
                          <a:latin typeface="Arial"/>
                          <a:cs typeface="Arial"/>
                        </a:rPr>
                        <a:t>months)</a:t>
                      </a:r>
                      <a:endParaRPr sz="1100" dirty="0">
                        <a:latin typeface="Arial"/>
                        <a:cs typeface="Arial"/>
                      </a:endParaRPr>
                    </a:p>
                  </a:txBody>
                  <a:tcPr marL="0" marR="0" marT="11430" marB="0">
                    <a:lnL w="12700">
                      <a:solidFill>
                        <a:srgbClr val="000000"/>
                      </a:solidFill>
                      <a:prstDash val="solid"/>
                    </a:lnL>
                    <a:lnR w="12700">
                      <a:solidFill>
                        <a:srgbClr val="000000"/>
                      </a:solidFill>
                      <a:prstDash val="solid"/>
                    </a:lnR>
                    <a:lnT w="12700">
                      <a:solidFill>
                        <a:srgbClr val="000000"/>
                      </a:solidFill>
                      <a:prstDash val="solid"/>
                    </a:lnT>
                  </a:tcPr>
                </a:tc>
                <a:tc>
                  <a:txBody>
                    <a:bodyPr/>
                    <a:lstStyle/>
                    <a:p>
                      <a:pPr marL="34925" algn="l">
                        <a:lnSpc>
                          <a:spcPct val="150000"/>
                        </a:lnSpc>
                        <a:spcBef>
                          <a:spcPts val="105"/>
                        </a:spcBef>
                      </a:pPr>
                      <a:r>
                        <a:rPr lang="en-CA" sz="1100" spc="5" dirty="0">
                          <a:solidFill>
                            <a:srgbClr val="414042"/>
                          </a:solidFill>
                          <a:latin typeface="Arial"/>
                          <a:ea typeface="+mn-ea"/>
                          <a:cs typeface="Arial"/>
                        </a:rPr>
                        <a:t>Oct </a:t>
                      </a:r>
                      <a:r>
                        <a:rPr sz="1100" spc="5" dirty="0">
                          <a:solidFill>
                            <a:srgbClr val="414042"/>
                          </a:solidFill>
                          <a:latin typeface="Arial"/>
                          <a:ea typeface="+mn-ea"/>
                          <a:cs typeface="Arial"/>
                        </a:rPr>
                        <a:t>- </a:t>
                      </a:r>
                      <a:r>
                        <a:rPr lang="en-CA" sz="1100" spc="5" dirty="0">
                          <a:solidFill>
                            <a:srgbClr val="414042"/>
                          </a:solidFill>
                          <a:latin typeface="Arial"/>
                          <a:ea typeface="+mn-ea"/>
                          <a:cs typeface="Arial"/>
                        </a:rPr>
                        <a:t> Dec  </a:t>
                      </a:r>
                      <a:r>
                        <a:rPr sz="1100" spc="5" dirty="0">
                          <a:solidFill>
                            <a:srgbClr val="414042"/>
                          </a:solidFill>
                          <a:latin typeface="Arial"/>
                          <a:cs typeface="Arial"/>
                        </a:rPr>
                        <a:t>2</a:t>
                      </a:r>
                      <a:r>
                        <a:rPr lang="en-CA" sz="1100" spc="5" dirty="0">
                          <a:solidFill>
                            <a:srgbClr val="414042"/>
                          </a:solidFill>
                          <a:latin typeface="Arial"/>
                          <a:cs typeface="Arial"/>
                        </a:rPr>
                        <a:t>02</a:t>
                      </a:r>
                      <a:r>
                        <a:rPr sz="1100" spc="5" dirty="0">
                          <a:solidFill>
                            <a:srgbClr val="414042"/>
                          </a:solidFill>
                          <a:latin typeface="Arial"/>
                          <a:cs typeface="Arial"/>
                        </a:rPr>
                        <a:t>1</a:t>
                      </a:r>
                      <a:r>
                        <a:rPr sz="1100" spc="-155" dirty="0">
                          <a:solidFill>
                            <a:srgbClr val="414042"/>
                          </a:solidFill>
                          <a:latin typeface="Arial"/>
                          <a:cs typeface="Arial"/>
                        </a:rPr>
                        <a:t> </a:t>
                      </a:r>
                      <a:r>
                        <a:rPr sz="1100" spc="5" dirty="0">
                          <a:solidFill>
                            <a:srgbClr val="414042"/>
                          </a:solidFill>
                          <a:latin typeface="Arial"/>
                          <a:cs typeface="Arial"/>
                        </a:rPr>
                        <a:t>(</a:t>
                      </a:r>
                      <a:r>
                        <a:rPr lang="en-CA" sz="1100" spc="5" dirty="0">
                          <a:solidFill>
                            <a:srgbClr val="414042"/>
                          </a:solidFill>
                          <a:latin typeface="Arial"/>
                          <a:cs typeface="Arial"/>
                        </a:rPr>
                        <a:t>3</a:t>
                      </a:r>
                      <a:r>
                        <a:rPr sz="1100" spc="-160" dirty="0">
                          <a:solidFill>
                            <a:srgbClr val="414042"/>
                          </a:solidFill>
                          <a:latin typeface="Arial"/>
                          <a:cs typeface="Arial"/>
                        </a:rPr>
                        <a:t> </a:t>
                      </a:r>
                      <a:r>
                        <a:rPr sz="1100" spc="10" dirty="0">
                          <a:solidFill>
                            <a:srgbClr val="414042"/>
                          </a:solidFill>
                          <a:latin typeface="Arial"/>
                          <a:cs typeface="Arial"/>
                        </a:rPr>
                        <a:t>months)</a:t>
                      </a:r>
                      <a:endParaRPr sz="1100" dirty="0">
                        <a:latin typeface="Arial"/>
                        <a:cs typeface="Arial"/>
                      </a:endParaRPr>
                    </a:p>
                  </a:txBody>
                  <a:tcPr marL="0" marR="0" marT="13335" marB="0">
                    <a:lnL w="12700">
                      <a:solidFill>
                        <a:srgbClr val="000000"/>
                      </a:solidFill>
                      <a:prstDash val="solid"/>
                    </a:lnL>
                    <a:lnR w="12700">
                      <a:solidFill>
                        <a:srgbClr val="000000"/>
                      </a:solidFill>
                      <a:prstDash val="solid"/>
                    </a:lnR>
                    <a:lnT w="12700">
                      <a:solidFill>
                        <a:srgbClr val="000000"/>
                      </a:solidFill>
                      <a:prstDash val="solid"/>
                    </a:lnT>
                  </a:tcPr>
                </a:tc>
                <a:tc>
                  <a:txBody>
                    <a:bodyPr/>
                    <a:lstStyle/>
                    <a:p>
                      <a:pPr marL="37465" algn="l">
                        <a:lnSpc>
                          <a:spcPct val="150000"/>
                        </a:lnSpc>
                      </a:pPr>
                      <a:r>
                        <a:rPr lang="en-CA" sz="1100" spc="-20" dirty="0">
                          <a:solidFill>
                            <a:srgbClr val="414042"/>
                          </a:solidFill>
                          <a:latin typeface="Arial"/>
                          <a:cs typeface="Arial"/>
                        </a:rPr>
                        <a:t>Jan </a:t>
                      </a:r>
                      <a:r>
                        <a:rPr lang="en-CA" sz="1100" spc="-65" dirty="0">
                          <a:solidFill>
                            <a:srgbClr val="414042"/>
                          </a:solidFill>
                          <a:latin typeface="Arial"/>
                          <a:cs typeface="Arial"/>
                        </a:rPr>
                        <a:t>–</a:t>
                      </a:r>
                      <a:r>
                        <a:rPr sz="1100" spc="-65" dirty="0">
                          <a:solidFill>
                            <a:srgbClr val="414042"/>
                          </a:solidFill>
                          <a:latin typeface="Arial"/>
                          <a:cs typeface="Arial"/>
                        </a:rPr>
                        <a:t> </a:t>
                      </a:r>
                      <a:r>
                        <a:rPr lang="en-CA" sz="1100" spc="-65" dirty="0">
                          <a:solidFill>
                            <a:srgbClr val="414042"/>
                          </a:solidFill>
                          <a:latin typeface="Arial"/>
                          <a:cs typeface="Arial"/>
                        </a:rPr>
                        <a:t>March </a:t>
                      </a:r>
                      <a:r>
                        <a:rPr sz="1100" spc="5" dirty="0">
                          <a:solidFill>
                            <a:srgbClr val="414042"/>
                          </a:solidFill>
                          <a:latin typeface="Arial"/>
                          <a:cs typeface="Arial"/>
                        </a:rPr>
                        <a:t>202</a:t>
                      </a:r>
                      <a:r>
                        <a:rPr lang="en-CA" sz="1100" spc="5" dirty="0">
                          <a:solidFill>
                            <a:srgbClr val="414042"/>
                          </a:solidFill>
                          <a:latin typeface="Arial"/>
                          <a:cs typeface="Arial"/>
                        </a:rPr>
                        <a:t>2</a:t>
                      </a:r>
                      <a:r>
                        <a:rPr sz="1100" spc="5" dirty="0">
                          <a:solidFill>
                            <a:srgbClr val="414042"/>
                          </a:solidFill>
                          <a:latin typeface="Arial"/>
                          <a:cs typeface="Arial"/>
                        </a:rPr>
                        <a:t> (3</a:t>
                      </a:r>
                      <a:r>
                        <a:rPr sz="1100" spc="-95" dirty="0">
                          <a:solidFill>
                            <a:srgbClr val="414042"/>
                          </a:solidFill>
                          <a:latin typeface="Arial"/>
                          <a:cs typeface="Arial"/>
                        </a:rPr>
                        <a:t> </a:t>
                      </a:r>
                      <a:r>
                        <a:rPr sz="1100" spc="10" dirty="0">
                          <a:solidFill>
                            <a:srgbClr val="414042"/>
                          </a:solidFill>
                          <a:latin typeface="Arial"/>
                          <a:cs typeface="Arial"/>
                        </a:rPr>
                        <a:t>months)</a:t>
                      </a:r>
                      <a:endParaRPr sz="1100" dirty="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tcPr>
                </a:tc>
                <a:tc>
                  <a:txBody>
                    <a:bodyPr/>
                    <a:lstStyle/>
                    <a:p>
                      <a:pPr marL="50800" algn="l">
                        <a:lnSpc>
                          <a:spcPct val="150000"/>
                        </a:lnSpc>
                      </a:pPr>
                      <a:endParaRPr sz="1100" dirty="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tcPr>
                </a:tc>
                <a:extLst>
                  <a:ext uri="{0D108BD9-81ED-4DB2-BD59-A6C34878D82A}">
                    <a16:rowId xmlns:a16="http://schemas.microsoft.com/office/drawing/2014/main" val="10001"/>
                  </a:ext>
                </a:extLst>
              </a:tr>
            </a:tbl>
          </a:graphicData>
        </a:graphic>
      </p:graphicFrame>
      <p:grpSp>
        <p:nvGrpSpPr>
          <p:cNvPr id="99" name="Group 98">
            <a:extLst>
              <a:ext uri="{FF2B5EF4-FFF2-40B4-BE49-F238E27FC236}">
                <a16:creationId xmlns:a16="http://schemas.microsoft.com/office/drawing/2014/main" id="{4C2777E1-0436-4213-BBD2-098F142FC31C}"/>
              </a:ext>
            </a:extLst>
          </p:cNvPr>
          <p:cNvGrpSpPr/>
          <p:nvPr/>
        </p:nvGrpSpPr>
        <p:grpSpPr>
          <a:xfrm>
            <a:off x="437895" y="5299670"/>
            <a:ext cx="237858" cy="1939329"/>
            <a:chOff x="437895" y="5299670"/>
            <a:chExt cx="237858" cy="1939329"/>
          </a:xfrm>
        </p:grpSpPr>
        <p:sp>
          <p:nvSpPr>
            <p:cNvPr id="44" name="object 44"/>
            <p:cNvSpPr/>
            <p:nvPr/>
          </p:nvSpPr>
          <p:spPr>
            <a:xfrm>
              <a:off x="437895" y="5299670"/>
              <a:ext cx="237858" cy="1939329"/>
            </a:xfrm>
            <a:prstGeom prst="rect">
              <a:avLst/>
            </a:prstGeom>
            <a:blipFill>
              <a:blip r:embed="rId9" cstate="print"/>
              <a:stretch>
                <a:fillRect/>
              </a:stretch>
            </a:blipFill>
          </p:spPr>
          <p:txBody>
            <a:bodyPr wrap="square" lIns="0" tIns="0" rIns="0" bIns="0" rtlCol="0"/>
            <a:lstStyle/>
            <a:p>
              <a:endParaRPr/>
            </a:p>
          </p:txBody>
        </p:sp>
        <p:sp>
          <p:nvSpPr>
            <p:cNvPr id="45" name="object 45"/>
            <p:cNvSpPr txBox="1"/>
            <p:nvPr/>
          </p:nvSpPr>
          <p:spPr>
            <a:xfrm>
              <a:off x="457200" y="5334000"/>
              <a:ext cx="215444" cy="1904999"/>
            </a:xfrm>
            <a:prstGeom prst="rect">
              <a:avLst/>
            </a:prstGeom>
          </p:spPr>
          <p:txBody>
            <a:bodyPr vert="vert270" wrap="square" lIns="0" tIns="24765" rIns="0" bIns="0" rtlCol="0">
              <a:spAutoFit/>
            </a:bodyPr>
            <a:lstStyle/>
            <a:p>
              <a:pPr marL="12700" algn="ctr">
                <a:lnSpc>
                  <a:spcPct val="100000"/>
                </a:lnSpc>
                <a:spcBef>
                  <a:spcPts val="195"/>
                </a:spcBef>
              </a:pPr>
              <a:r>
                <a:rPr sz="1400" spc="20" dirty="0">
                  <a:solidFill>
                    <a:srgbClr val="FBFBFC"/>
                  </a:solidFill>
                  <a:latin typeface="Arial Narrow"/>
                  <a:cs typeface="Arial Narrow"/>
                </a:rPr>
                <a:t>Main</a:t>
              </a:r>
              <a:r>
                <a:rPr sz="1400" spc="-75" dirty="0">
                  <a:solidFill>
                    <a:srgbClr val="FBFBFC"/>
                  </a:solidFill>
                  <a:latin typeface="Arial Narrow"/>
                  <a:cs typeface="Arial Narrow"/>
                </a:rPr>
                <a:t> </a:t>
              </a:r>
              <a:r>
                <a:rPr sz="1400" spc="20" dirty="0">
                  <a:solidFill>
                    <a:srgbClr val="FBFBFC"/>
                  </a:solidFill>
                  <a:latin typeface="Arial Narrow"/>
                  <a:cs typeface="Arial Narrow"/>
                </a:rPr>
                <a:t>Activities</a:t>
              </a:r>
              <a:endParaRPr sz="1400" dirty="0">
                <a:latin typeface="Arial Narrow"/>
                <a:cs typeface="Arial Narrow"/>
              </a:endParaRPr>
            </a:p>
          </p:txBody>
        </p:sp>
      </p:grpSp>
      <p:grpSp>
        <p:nvGrpSpPr>
          <p:cNvPr id="102" name="Group 101">
            <a:extLst>
              <a:ext uri="{FF2B5EF4-FFF2-40B4-BE49-F238E27FC236}">
                <a16:creationId xmlns:a16="http://schemas.microsoft.com/office/drawing/2014/main" id="{B1E9D646-60F6-4489-9B64-C5CE2A2A7D2D}"/>
              </a:ext>
            </a:extLst>
          </p:cNvPr>
          <p:cNvGrpSpPr/>
          <p:nvPr/>
        </p:nvGrpSpPr>
        <p:grpSpPr>
          <a:xfrm>
            <a:off x="437895" y="2103040"/>
            <a:ext cx="234749" cy="3033447"/>
            <a:chOff x="437895" y="2103040"/>
            <a:chExt cx="234749" cy="3033447"/>
          </a:xfrm>
        </p:grpSpPr>
        <p:sp>
          <p:nvSpPr>
            <p:cNvPr id="46" name="object 46"/>
            <p:cNvSpPr/>
            <p:nvPr/>
          </p:nvSpPr>
          <p:spPr>
            <a:xfrm>
              <a:off x="437895" y="2103042"/>
              <a:ext cx="220500" cy="3033445"/>
            </a:xfrm>
            <a:prstGeom prst="rect">
              <a:avLst/>
            </a:prstGeom>
            <a:blipFill>
              <a:blip r:embed="rId10" cstate="print"/>
              <a:stretch>
                <a:fillRect/>
              </a:stretch>
            </a:blipFill>
          </p:spPr>
          <p:txBody>
            <a:bodyPr wrap="square" lIns="0" tIns="0" rIns="0" bIns="0" rtlCol="0"/>
            <a:lstStyle/>
            <a:p>
              <a:endParaRPr/>
            </a:p>
          </p:txBody>
        </p:sp>
        <p:sp>
          <p:nvSpPr>
            <p:cNvPr id="47" name="object 47"/>
            <p:cNvSpPr txBox="1"/>
            <p:nvPr/>
          </p:nvSpPr>
          <p:spPr>
            <a:xfrm>
              <a:off x="457200" y="2103040"/>
              <a:ext cx="215444" cy="3033445"/>
            </a:xfrm>
            <a:prstGeom prst="rect">
              <a:avLst/>
            </a:prstGeom>
          </p:spPr>
          <p:txBody>
            <a:bodyPr vert="vert270" wrap="square" lIns="0" tIns="24765" rIns="0" bIns="0" rtlCol="0">
              <a:spAutoFit/>
            </a:bodyPr>
            <a:lstStyle/>
            <a:p>
              <a:pPr marL="12700" algn="ctr">
                <a:lnSpc>
                  <a:spcPct val="100000"/>
                </a:lnSpc>
                <a:spcBef>
                  <a:spcPts val="195"/>
                </a:spcBef>
              </a:pPr>
              <a:r>
                <a:rPr sz="1400" spc="-5" dirty="0">
                  <a:solidFill>
                    <a:srgbClr val="FBFBFC"/>
                  </a:solidFill>
                  <a:latin typeface="Arial Narrow"/>
                  <a:cs typeface="Arial Narrow"/>
                </a:rPr>
                <a:t>Lab</a:t>
              </a:r>
              <a:r>
                <a:rPr sz="1400" spc="-90" dirty="0">
                  <a:solidFill>
                    <a:srgbClr val="FBFBFC"/>
                  </a:solidFill>
                  <a:latin typeface="Arial Narrow"/>
                  <a:cs typeface="Arial Narrow"/>
                </a:rPr>
                <a:t> </a:t>
              </a:r>
              <a:r>
                <a:rPr sz="1400" spc="-10" dirty="0">
                  <a:solidFill>
                    <a:srgbClr val="FBFBFC"/>
                  </a:solidFill>
                  <a:latin typeface="Arial Narrow"/>
                  <a:cs typeface="Arial Narrow"/>
                </a:rPr>
                <a:t>Phases</a:t>
              </a:r>
              <a:endParaRPr sz="1400" dirty="0">
                <a:latin typeface="Arial Narrow"/>
                <a:cs typeface="Arial Narrow"/>
              </a:endParaRPr>
            </a:p>
          </p:txBody>
        </p:sp>
      </p:grpSp>
      <p:grpSp>
        <p:nvGrpSpPr>
          <p:cNvPr id="100" name="Group 99">
            <a:extLst>
              <a:ext uri="{FF2B5EF4-FFF2-40B4-BE49-F238E27FC236}">
                <a16:creationId xmlns:a16="http://schemas.microsoft.com/office/drawing/2014/main" id="{072F6065-19AA-435A-9B5E-21E08A6F3612}"/>
              </a:ext>
            </a:extLst>
          </p:cNvPr>
          <p:cNvGrpSpPr/>
          <p:nvPr/>
        </p:nvGrpSpPr>
        <p:grpSpPr>
          <a:xfrm>
            <a:off x="437895" y="7402181"/>
            <a:ext cx="237858" cy="2373477"/>
            <a:chOff x="437895" y="7402181"/>
            <a:chExt cx="237858" cy="2373477"/>
          </a:xfrm>
        </p:grpSpPr>
        <p:sp>
          <p:nvSpPr>
            <p:cNvPr id="48" name="object 48"/>
            <p:cNvSpPr/>
            <p:nvPr/>
          </p:nvSpPr>
          <p:spPr>
            <a:xfrm>
              <a:off x="437895" y="7402181"/>
              <a:ext cx="237858" cy="2373477"/>
            </a:xfrm>
            <a:prstGeom prst="rect">
              <a:avLst/>
            </a:prstGeom>
            <a:blipFill>
              <a:blip r:embed="rId11" cstate="print"/>
              <a:stretch>
                <a:fillRect/>
              </a:stretch>
            </a:blipFill>
          </p:spPr>
          <p:txBody>
            <a:bodyPr wrap="square" lIns="0" tIns="0" rIns="0" bIns="0" rtlCol="0"/>
            <a:lstStyle/>
            <a:p>
              <a:endParaRPr/>
            </a:p>
          </p:txBody>
        </p:sp>
        <p:sp>
          <p:nvSpPr>
            <p:cNvPr id="49" name="object 49"/>
            <p:cNvSpPr txBox="1"/>
            <p:nvPr/>
          </p:nvSpPr>
          <p:spPr>
            <a:xfrm>
              <a:off x="457200" y="7428560"/>
              <a:ext cx="215444" cy="2334802"/>
            </a:xfrm>
            <a:prstGeom prst="rect">
              <a:avLst/>
            </a:prstGeom>
          </p:spPr>
          <p:txBody>
            <a:bodyPr vert="vert270" wrap="square" lIns="0" tIns="24765" rIns="0" bIns="0" rtlCol="0">
              <a:spAutoFit/>
            </a:bodyPr>
            <a:lstStyle/>
            <a:p>
              <a:pPr marL="12700" algn="ctr">
                <a:lnSpc>
                  <a:spcPct val="100000"/>
                </a:lnSpc>
                <a:spcBef>
                  <a:spcPts val="195"/>
                </a:spcBef>
              </a:pPr>
              <a:r>
                <a:rPr sz="1400" spc="-35" dirty="0">
                  <a:solidFill>
                    <a:srgbClr val="FBFBFC"/>
                  </a:solidFill>
                  <a:latin typeface="Arial Narrow"/>
                  <a:cs typeface="Arial Narrow"/>
                </a:rPr>
                <a:t>R</a:t>
              </a:r>
              <a:r>
                <a:rPr sz="1400" dirty="0">
                  <a:solidFill>
                    <a:srgbClr val="FBFBFC"/>
                  </a:solidFill>
                  <a:latin typeface="Arial Narrow"/>
                  <a:cs typeface="Arial Narrow"/>
                </a:rPr>
                <a:t>oles</a:t>
              </a:r>
              <a:endParaRPr sz="1400" dirty="0">
                <a:latin typeface="Arial Narrow"/>
                <a:cs typeface="Arial Narrow"/>
              </a:endParaRPr>
            </a:p>
          </p:txBody>
        </p:sp>
      </p:grpSp>
      <p:sp>
        <p:nvSpPr>
          <p:cNvPr id="51" name="object 51"/>
          <p:cNvSpPr txBox="1"/>
          <p:nvPr/>
        </p:nvSpPr>
        <p:spPr>
          <a:xfrm>
            <a:off x="1934869" y="7461519"/>
            <a:ext cx="2296795" cy="769441"/>
          </a:xfrm>
          <a:prstGeom prst="rect">
            <a:avLst/>
          </a:prstGeom>
        </p:spPr>
        <p:txBody>
          <a:bodyPr vert="horz" wrap="square" lIns="0" tIns="12700" rIns="0" bIns="0" rtlCol="0" anchor="t">
            <a:spAutoFit/>
          </a:bodyPr>
          <a:lstStyle/>
          <a:p>
            <a:pPr marL="12700" marR="5080">
              <a:lnSpc>
                <a:spcPct val="111100"/>
              </a:lnSpc>
              <a:spcBef>
                <a:spcPts val="100"/>
              </a:spcBef>
              <a:tabLst>
                <a:tab pos="240665" algn="l"/>
                <a:tab pos="241300" algn="l"/>
              </a:tabLst>
            </a:pPr>
            <a:r>
              <a:rPr sz="900" b="1" spc="-20" dirty="0">
                <a:latin typeface="Arial"/>
                <a:cs typeface="Arial"/>
              </a:rPr>
              <a:t>Deliverables: </a:t>
            </a:r>
            <a:r>
              <a:rPr sz="900" spc="-20" dirty="0">
                <a:latin typeface="Arial"/>
                <a:cs typeface="Arial"/>
              </a:rPr>
              <a:t>Clear definition of expected</a:t>
            </a:r>
            <a:r>
              <a:rPr lang="en-US" sz="900" spc="-20" dirty="0">
                <a:latin typeface="Arial"/>
                <a:cs typeface="Arial"/>
              </a:rPr>
              <a:t> </a:t>
            </a:r>
            <a:r>
              <a:rPr sz="900" spc="-20" dirty="0">
                <a:latin typeface="Arial"/>
                <a:cs typeface="Arial"/>
              </a:rPr>
              <a:t> Lab outcomes, Governance </a:t>
            </a:r>
            <a:r>
              <a:rPr sz="900" spc="-15" dirty="0">
                <a:latin typeface="Arial"/>
                <a:cs typeface="Arial"/>
              </a:rPr>
              <a:t>Structure,</a:t>
            </a:r>
            <a:r>
              <a:rPr sz="900" spc="-25" dirty="0">
                <a:latin typeface="Arial"/>
                <a:cs typeface="Arial"/>
              </a:rPr>
              <a:t>, Research </a:t>
            </a:r>
            <a:r>
              <a:rPr sz="900" spc="-30" dirty="0">
                <a:latin typeface="Arial"/>
                <a:cs typeface="Arial"/>
              </a:rPr>
              <a:t>Plan, </a:t>
            </a:r>
            <a:r>
              <a:rPr sz="900" spc="-25" dirty="0">
                <a:latin typeface="Arial"/>
                <a:cs typeface="Arial"/>
              </a:rPr>
              <a:t>Workplan</a:t>
            </a:r>
            <a:r>
              <a:rPr lang="en-CA" sz="900" spc="-25" dirty="0">
                <a:latin typeface="Arial"/>
                <a:cs typeface="Arial"/>
              </a:rPr>
              <a:t>,</a:t>
            </a:r>
            <a:r>
              <a:rPr sz="900" spc="-25" dirty="0">
                <a:latin typeface="Arial"/>
                <a:cs typeface="Arial"/>
              </a:rPr>
              <a:t> </a:t>
            </a:r>
            <a:r>
              <a:rPr lang="en-US" sz="900" b="1" spc="-20" dirty="0">
                <a:latin typeface="Arial"/>
                <a:cs typeface="Arial"/>
              </a:rPr>
              <a:t>DEL 1.1</a:t>
            </a:r>
            <a:r>
              <a:rPr lang="en-US" sz="900" spc="-20" dirty="0">
                <a:latin typeface="Arial"/>
                <a:cs typeface="Arial"/>
              </a:rPr>
              <a:t> Project Team Agreements,  </a:t>
            </a:r>
            <a:r>
              <a:rPr lang="en-US" sz="900" b="1" dirty="0">
                <a:latin typeface="Roboto"/>
              </a:rPr>
              <a:t>DEL1.2</a:t>
            </a:r>
            <a:r>
              <a:rPr lang="en-US" sz="900" b="0" i="0" dirty="0">
                <a:effectLst/>
                <a:latin typeface="Roboto"/>
              </a:rPr>
              <a:t> Critical</a:t>
            </a:r>
            <a:r>
              <a:rPr lang="en-US" sz="900" dirty="0">
                <a:latin typeface="Roboto"/>
              </a:rPr>
              <a:t> </a:t>
            </a:r>
            <a:r>
              <a:rPr lang="en-US" sz="900" b="0" i="0" dirty="0">
                <a:effectLst/>
                <a:latin typeface="Roboto"/>
              </a:rPr>
              <a:t>path</a:t>
            </a:r>
            <a:r>
              <a:rPr lang="en-US" sz="900" dirty="0">
                <a:latin typeface="Roboto"/>
              </a:rPr>
              <a:t>, </a:t>
            </a:r>
            <a:r>
              <a:rPr lang="en-US" sz="900" b="1" dirty="0">
                <a:latin typeface="Arial"/>
                <a:cs typeface="Arial"/>
              </a:rPr>
              <a:t>KP 1.1</a:t>
            </a:r>
            <a:r>
              <a:rPr lang="en-US" sz="900" dirty="0">
                <a:latin typeface="Arial"/>
                <a:cs typeface="Arial"/>
              </a:rPr>
              <a:t>  Revised Problem Brief</a:t>
            </a:r>
            <a:endParaRPr lang="en-US" sz="900" spc="-20" dirty="0">
              <a:latin typeface="Arial"/>
              <a:cs typeface="Arial"/>
            </a:endParaRPr>
          </a:p>
        </p:txBody>
      </p:sp>
      <p:sp>
        <p:nvSpPr>
          <p:cNvPr id="52" name="object 52"/>
          <p:cNvSpPr txBox="1"/>
          <p:nvPr/>
        </p:nvSpPr>
        <p:spPr>
          <a:xfrm>
            <a:off x="12762214" y="7467600"/>
            <a:ext cx="2555763" cy="705321"/>
          </a:xfrm>
          <a:prstGeom prst="rect">
            <a:avLst/>
          </a:prstGeom>
        </p:spPr>
        <p:txBody>
          <a:bodyPr vert="horz" wrap="square" lIns="0" tIns="12700" rIns="0" bIns="0" rtlCol="0">
            <a:spAutoFit/>
          </a:bodyPr>
          <a:lstStyle/>
          <a:p>
            <a:pPr marL="12700">
              <a:lnSpc>
                <a:spcPct val="100000"/>
              </a:lnSpc>
              <a:spcBef>
                <a:spcPts val="100"/>
              </a:spcBef>
              <a:tabLst>
                <a:tab pos="240665" algn="l"/>
                <a:tab pos="241300" algn="l"/>
              </a:tabLst>
            </a:pPr>
            <a:r>
              <a:rPr sz="900" b="1" spc="-25" dirty="0">
                <a:solidFill>
                  <a:srgbClr val="414042"/>
                </a:solidFill>
                <a:latin typeface="Arial" panose="020B0604020202020204" pitchFamily="34" charset="0"/>
                <a:cs typeface="Arial" panose="020B0604020202020204" pitchFamily="34" charset="0"/>
              </a:rPr>
              <a:t>Deliverables</a:t>
            </a:r>
            <a:r>
              <a:rPr sz="900" spc="-25" dirty="0">
                <a:solidFill>
                  <a:srgbClr val="414042"/>
                </a:solidFill>
                <a:latin typeface="Arial" panose="020B0604020202020204" pitchFamily="34" charset="0"/>
                <a:cs typeface="Arial" panose="020B0604020202020204" pitchFamily="34" charset="0"/>
              </a:rPr>
              <a:t>:</a:t>
            </a:r>
            <a:r>
              <a:rPr lang="en-CA" sz="900" spc="-25" dirty="0">
                <a:solidFill>
                  <a:srgbClr val="414042"/>
                </a:solidFill>
                <a:latin typeface="Arial" panose="020B0604020202020204" pitchFamily="34" charset="0"/>
                <a:cs typeface="Arial" panose="020B0604020202020204" pitchFamily="34" charset="0"/>
              </a:rPr>
              <a:t> </a:t>
            </a:r>
            <a:r>
              <a:rPr lang="en-US" sz="900" b="1" i="0" dirty="0">
                <a:solidFill>
                  <a:srgbClr val="000000"/>
                </a:solidFill>
                <a:effectLst/>
                <a:latin typeface="Arial" panose="020B0604020202020204" pitchFamily="34" charset="0"/>
                <a:cs typeface="Arial" panose="020B0604020202020204" pitchFamily="34" charset="0"/>
              </a:rPr>
              <a:t>DEL 5.1 </a:t>
            </a:r>
            <a:r>
              <a:rPr lang="en-US" sz="900" i="0" dirty="0">
                <a:solidFill>
                  <a:srgbClr val="000000"/>
                </a:solidFill>
                <a:effectLst/>
                <a:latin typeface="Arial" panose="020B0604020202020204" pitchFamily="34" charset="0"/>
                <a:cs typeface="Arial" panose="020B0604020202020204" pitchFamily="34" charset="0"/>
              </a:rPr>
              <a:t>Stakeholder survey</a:t>
            </a:r>
            <a:r>
              <a:rPr lang="en-US" sz="900" b="1" i="0" dirty="0">
                <a:solidFill>
                  <a:srgbClr val="000000"/>
                </a:solidFill>
                <a:effectLst/>
                <a:latin typeface="Arial" panose="020B0604020202020204" pitchFamily="34" charset="0"/>
                <a:cs typeface="Arial" panose="020B0604020202020204" pitchFamily="34" charset="0"/>
              </a:rPr>
              <a:t> r</a:t>
            </a:r>
            <a:r>
              <a:rPr lang="en-US" sz="900" b="0" i="0" dirty="0">
                <a:solidFill>
                  <a:srgbClr val="000000"/>
                </a:solidFill>
                <a:effectLst/>
                <a:latin typeface="Arial" panose="020B0604020202020204" pitchFamily="34" charset="0"/>
                <a:cs typeface="Arial" panose="020B0604020202020204" pitchFamily="34" charset="0"/>
              </a:rPr>
              <a:t>eport, </a:t>
            </a:r>
            <a:r>
              <a:rPr lang="en-US" sz="900" b="1" i="0" dirty="0">
                <a:solidFill>
                  <a:srgbClr val="000000"/>
                </a:solidFill>
                <a:effectLst/>
                <a:latin typeface="Arial" panose="020B0604020202020204" pitchFamily="34" charset="0"/>
                <a:cs typeface="Arial" panose="020B0604020202020204" pitchFamily="34" charset="0"/>
              </a:rPr>
              <a:t>DEL 5.2 </a:t>
            </a:r>
            <a:r>
              <a:rPr lang="en-US" sz="900" b="0" i="0" dirty="0">
                <a:solidFill>
                  <a:srgbClr val="000000"/>
                </a:solidFill>
                <a:effectLst/>
                <a:latin typeface="Arial" panose="020B0604020202020204" pitchFamily="34" charset="0"/>
                <a:cs typeface="Arial" panose="020B0604020202020204" pitchFamily="34" charset="0"/>
              </a:rPr>
              <a:t>Report lessons </a:t>
            </a:r>
            <a:r>
              <a:rPr lang="en-US" sz="900" dirty="0">
                <a:solidFill>
                  <a:srgbClr val="000000"/>
                </a:solidFill>
                <a:latin typeface="Arial" panose="020B0604020202020204" pitchFamily="34" charset="0"/>
                <a:cs typeface="Arial" panose="020B0604020202020204" pitchFamily="34" charset="0"/>
              </a:rPr>
              <a:t>l</a:t>
            </a:r>
            <a:r>
              <a:rPr lang="en-US" sz="900" b="0" i="0" dirty="0">
                <a:solidFill>
                  <a:srgbClr val="000000"/>
                </a:solidFill>
                <a:effectLst/>
                <a:latin typeface="Arial" panose="020B0604020202020204" pitchFamily="34" charset="0"/>
                <a:cs typeface="Arial" panose="020B0604020202020204" pitchFamily="34" charset="0"/>
              </a:rPr>
              <a:t>earned roundtable, </a:t>
            </a:r>
            <a:r>
              <a:rPr lang="en-CA" sz="900" b="1" i="0" dirty="0">
                <a:solidFill>
                  <a:srgbClr val="000000"/>
                </a:solidFill>
                <a:effectLst/>
                <a:latin typeface="Arial" panose="020B0604020202020204" pitchFamily="34" charset="0"/>
                <a:cs typeface="Arial" panose="020B0604020202020204" pitchFamily="34" charset="0"/>
              </a:rPr>
              <a:t>DEL 5.3</a:t>
            </a:r>
            <a:r>
              <a:rPr lang="en-CA" sz="900" i="0" dirty="0">
                <a:solidFill>
                  <a:srgbClr val="000000"/>
                </a:solidFill>
                <a:effectLst/>
                <a:latin typeface="Arial" panose="020B0604020202020204" pitchFamily="34" charset="0"/>
                <a:cs typeface="Arial" panose="020B0604020202020204" pitchFamily="34" charset="0"/>
              </a:rPr>
              <a:t> Comprehensive r</a:t>
            </a:r>
            <a:r>
              <a:rPr lang="en-CA" sz="900" b="0" i="0" dirty="0">
                <a:solidFill>
                  <a:srgbClr val="000000"/>
                </a:solidFill>
                <a:effectLst/>
                <a:latin typeface="Arial" panose="020B0604020202020204" pitchFamily="34" charset="0"/>
                <a:cs typeface="Arial" panose="020B0604020202020204" pitchFamily="34" charset="0"/>
              </a:rPr>
              <a:t>oadmap, </a:t>
            </a:r>
            <a:r>
              <a:rPr lang="en-US" sz="900" b="1" i="0" dirty="0">
                <a:solidFill>
                  <a:srgbClr val="000000"/>
                </a:solidFill>
                <a:effectLst/>
                <a:latin typeface="Arial" panose="020B0604020202020204" pitchFamily="34" charset="0"/>
                <a:cs typeface="Arial" panose="020B0604020202020204" pitchFamily="34" charset="0"/>
              </a:rPr>
              <a:t>KP 5.1 </a:t>
            </a:r>
            <a:r>
              <a:rPr lang="en-US" sz="900" b="0" i="0" dirty="0">
                <a:solidFill>
                  <a:srgbClr val="000000"/>
                </a:solidFill>
                <a:effectLst/>
                <a:latin typeface="Arial" panose="020B0604020202020204" pitchFamily="34" charset="0"/>
                <a:cs typeface="Arial" panose="020B0604020202020204" pitchFamily="34" charset="0"/>
              </a:rPr>
              <a:t>Roadmap highlights report, </a:t>
            </a:r>
            <a:r>
              <a:rPr lang="en-US" sz="900" b="1" i="0" dirty="0">
                <a:solidFill>
                  <a:srgbClr val="000000"/>
                </a:solidFill>
                <a:effectLst/>
                <a:latin typeface="Arial" panose="020B0604020202020204" pitchFamily="34" charset="0"/>
                <a:cs typeface="Arial" panose="020B0604020202020204" pitchFamily="34" charset="0"/>
              </a:rPr>
              <a:t>KP 5.2 </a:t>
            </a:r>
            <a:r>
              <a:rPr lang="en-US" sz="900" b="0" i="0" dirty="0">
                <a:solidFill>
                  <a:srgbClr val="000000"/>
                </a:solidFill>
                <a:effectLst/>
                <a:latin typeface="Arial" panose="020B0604020202020204" pitchFamily="34" charset="0"/>
                <a:cs typeface="Arial" panose="020B0604020202020204" pitchFamily="34" charset="0"/>
              </a:rPr>
              <a:t>Evaluation report, and </a:t>
            </a:r>
            <a:r>
              <a:rPr lang="en-US" sz="900" b="1" i="0" dirty="0">
                <a:solidFill>
                  <a:srgbClr val="000000"/>
                </a:solidFill>
                <a:effectLst/>
                <a:latin typeface="Arial" panose="020B0604020202020204" pitchFamily="34" charset="0"/>
                <a:cs typeface="Arial" panose="020B0604020202020204" pitchFamily="34" charset="0"/>
              </a:rPr>
              <a:t>KP 5.3</a:t>
            </a:r>
            <a:r>
              <a:rPr lang="en-US" sz="900" b="0" i="0" dirty="0">
                <a:solidFill>
                  <a:srgbClr val="000000"/>
                </a:solidFill>
                <a:effectLst/>
                <a:latin typeface="Arial" panose="020B0604020202020204" pitchFamily="34" charset="0"/>
                <a:cs typeface="Arial" panose="020B0604020202020204" pitchFamily="34" charset="0"/>
              </a:rPr>
              <a:t> Project Case study</a:t>
            </a:r>
            <a:endParaRPr lang="en-US" sz="900" dirty="0">
              <a:latin typeface="Arial" panose="020B0604020202020204" pitchFamily="34" charset="0"/>
              <a:cs typeface="Arial" panose="020B0604020202020204" pitchFamily="34" charset="0"/>
            </a:endParaRPr>
          </a:p>
        </p:txBody>
      </p:sp>
      <p:sp>
        <p:nvSpPr>
          <p:cNvPr id="53" name="object 53"/>
          <p:cNvSpPr txBox="1"/>
          <p:nvPr/>
        </p:nvSpPr>
        <p:spPr>
          <a:xfrm>
            <a:off x="10363200" y="7460671"/>
            <a:ext cx="2399014" cy="566822"/>
          </a:xfrm>
          <a:prstGeom prst="rect">
            <a:avLst/>
          </a:prstGeom>
        </p:spPr>
        <p:txBody>
          <a:bodyPr vert="horz" wrap="square" lIns="0" tIns="12700" rIns="0" bIns="0" rtlCol="0">
            <a:spAutoFit/>
          </a:bodyPr>
          <a:lstStyle/>
          <a:p>
            <a:pPr marL="12700">
              <a:lnSpc>
                <a:spcPct val="100000"/>
              </a:lnSpc>
              <a:spcBef>
                <a:spcPts val="100"/>
              </a:spcBef>
              <a:tabLst>
                <a:tab pos="240665" algn="l"/>
                <a:tab pos="241300" algn="l"/>
              </a:tabLst>
            </a:pPr>
            <a:r>
              <a:rPr sz="900" b="1" spc="-25" dirty="0">
                <a:solidFill>
                  <a:srgbClr val="414042"/>
                </a:solidFill>
                <a:latin typeface="Arial" panose="020B0604020202020204" pitchFamily="34" charset="0"/>
                <a:cs typeface="Arial" panose="020B0604020202020204" pitchFamily="34" charset="0"/>
              </a:rPr>
              <a:t>Deliverables</a:t>
            </a:r>
            <a:r>
              <a:rPr sz="900" spc="-25" dirty="0">
                <a:solidFill>
                  <a:srgbClr val="414042"/>
                </a:solidFill>
                <a:latin typeface="Arial" panose="020B0604020202020204" pitchFamily="34" charset="0"/>
                <a:cs typeface="Arial" panose="020B0604020202020204" pitchFamily="34" charset="0"/>
              </a:rPr>
              <a:t>:</a:t>
            </a:r>
            <a:r>
              <a:rPr lang="en-CA" sz="900" spc="-25" dirty="0">
                <a:solidFill>
                  <a:srgbClr val="414042"/>
                </a:solidFill>
                <a:latin typeface="Arial" panose="020B0604020202020204" pitchFamily="34" charset="0"/>
                <a:cs typeface="Arial" panose="020B0604020202020204" pitchFamily="34" charset="0"/>
              </a:rPr>
              <a:t> </a:t>
            </a:r>
            <a:r>
              <a:rPr lang="en-US" sz="900" b="1" i="0" dirty="0">
                <a:solidFill>
                  <a:srgbClr val="000000"/>
                </a:solidFill>
                <a:effectLst/>
                <a:latin typeface="Arial" panose="020B0604020202020204" pitchFamily="34" charset="0"/>
                <a:cs typeface="Arial" panose="020B0604020202020204" pitchFamily="34" charset="0"/>
              </a:rPr>
              <a:t>DEL 4.1 </a:t>
            </a:r>
            <a:r>
              <a:rPr lang="en-US" sz="900" i="0" dirty="0">
                <a:solidFill>
                  <a:srgbClr val="000000"/>
                </a:solidFill>
                <a:effectLst/>
                <a:latin typeface="Arial" panose="020B0604020202020204" pitchFamily="34" charset="0"/>
                <a:cs typeface="Arial" panose="020B0604020202020204" pitchFamily="34" charset="0"/>
              </a:rPr>
              <a:t>Engagement </a:t>
            </a:r>
            <a:r>
              <a:rPr lang="en-US" sz="900" dirty="0">
                <a:solidFill>
                  <a:srgbClr val="000000"/>
                </a:solidFill>
                <a:latin typeface="Arial" panose="020B0604020202020204" pitchFamily="34" charset="0"/>
                <a:cs typeface="Arial" panose="020B0604020202020204" pitchFamily="34" charset="0"/>
              </a:rPr>
              <a:t>r</a:t>
            </a:r>
            <a:r>
              <a:rPr lang="en-US" sz="900" b="0" i="0" dirty="0">
                <a:solidFill>
                  <a:srgbClr val="000000"/>
                </a:solidFill>
                <a:effectLst/>
                <a:latin typeface="Arial" panose="020B0604020202020204" pitchFamily="34" charset="0"/>
                <a:cs typeface="Arial" panose="020B0604020202020204" pitchFamily="34" charset="0"/>
              </a:rPr>
              <a:t>eport, </a:t>
            </a:r>
            <a:r>
              <a:rPr lang="en-US" sz="900" b="1" i="0" dirty="0">
                <a:solidFill>
                  <a:srgbClr val="000000"/>
                </a:solidFill>
                <a:effectLst/>
                <a:latin typeface="Arial" panose="020B0604020202020204" pitchFamily="34" charset="0"/>
                <a:cs typeface="Arial" panose="020B0604020202020204" pitchFamily="34" charset="0"/>
              </a:rPr>
              <a:t>DEL 4.2 </a:t>
            </a:r>
            <a:r>
              <a:rPr lang="en-US" sz="900" i="0" dirty="0">
                <a:solidFill>
                  <a:srgbClr val="000000"/>
                </a:solidFill>
                <a:effectLst/>
                <a:latin typeface="Arial" panose="020B0604020202020204" pitchFamily="34" charset="0"/>
                <a:cs typeface="Arial" panose="020B0604020202020204" pitchFamily="34" charset="0"/>
              </a:rPr>
              <a:t>Outsider response Repor</a:t>
            </a:r>
            <a:r>
              <a:rPr lang="en-US" sz="900" b="0" i="0" dirty="0">
                <a:solidFill>
                  <a:srgbClr val="000000"/>
                </a:solidFill>
                <a:effectLst/>
                <a:latin typeface="Arial" panose="020B0604020202020204" pitchFamily="34" charset="0"/>
                <a:cs typeface="Arial" panose="020B0604020202020204" pitchFamily="34" charset="0"/>
              </a:rPr>
              <a:t>t, </a:t>
            </a:r>
            <a:r>
              <a:rPr lang="en-US" sz="900" b="1" i="0" dirty="0">
                <a:solidFill>
                  <a:srgbClr val="000000"/>
                </a:solidFill>
                <a:effectLst/>
                <a:latin typeface="Arial" panose="020B0604020202020204" pitchFamily="34" charset="0"/>
                <a:cs typeface="Arial" panose="020B0604020202020204" pitchFamily="34" charset="0"/>
              </a:rPr>
              <a:t>KP 4.1 </a:t>
            </a:r>
            <a:r>
              <a:rPr lang="en-US" sz="900" b="0" i="0" dirty="0">
                <a:solidFill>
                  <a:srgbClr val="000000"/>
                </a:solidFill>
                <a:effectLst/>
                <a:latin typeface="Arial" panose="020B0604020202020204" pitchFamily="34" charset="0"/>
                <a:cs typeface="Arial" panose="020B0604020202020204" pitchFamily="34" charset="0"/>
              </a:rPr>
              <a:t>Revised prototypes based on phase 4 feedback</a:t>
            </a:r>
            <a:endParaRPr sz="900" dirty="0">
              <a:latin typeface="Arial" panose="020B0604020202020204" pitchFamily="34" charset="0"/>
              <a:cs typeface="Arial" panose="020B0604020202020204" pitchFamily="34" charset="0"/>
            </a:endParaRPr>
          </a:p>
        </p:txBody>
      </p:sp>
      <p:sp>
        <p:nvSpPr>
          <p:cNvPr id="54" name="object 54"/>
          <p:cNvSpPr txBox="1"/>
          <p:nvPr/>
        </p:nvSpPr>
        <p:spPr>
          <a:xfrm>
            <a:off x="7282179" y="7460671"/>
            <a:ext cx="2922801" cy="710066"/>
          </a:xfrm>
          <a:prstGeom prst="rect">
            <a:avLst/>
          </a:prstGeom>
        </p:spPr>
        <p:txBody>
          <a:bodyPr vert="horz" wrap="square" lIns="0" tIns="12700" rIns="0" bIns="0" rtlCol="0">
            <a:spAutoFit/>
          </a:bodyPr>
          <a:lstStyle/>
          <a:p>
            <a:pPr marL="12700" marR="5080">
              <a:lnSpc>
                <a:spcPct val="101899"/>
              </a:lnSpc>
              <a:tabLst>
                <a:tab pos="240665" algn="l"/>
                <a:tab pos="241300" algn="l"/>
              </a:tabLst>
            </a:pPr>
            <a:r>
              <a:rPr sz="900" b="1" spc="-25" dirty="0">
                <a:solidFill>
                  <a:srgbClr val="414042"/>
                </a:solidFill>
                <a:latin typeface="Arial" panose="020B0604020202020204" pitchFamily="34" charset="0"/>
                <a:cs typeface="Arial" panose="020B0604020202020204" pitchFamily="34" charset="0"/>
              </a:rPr>
              <a:t>Deliverables: </a:t>
            </a:r>
            <a:r>
              <a:rPr lang="en-US" sz="900" spc="-20" dirty="0">
                <a:solidFill>
                  <a:srgbClr val="414042"/>
                </a:solidFill>
                <a:latin typeface="Arial" panose="020B0604020202020204" pitchFamily="34" charset="0"/>
                <a:cs typeface="Arial" panose="020B0604020202020204" pitchFamily="34" charset="0"/>
              </a:rPr>
              <a:t>Design </a:t>
            </a:r>
            <a:r>
              <a:rPr lang="en-US" sz="900" spc="-10" dirty="0">
                <a:solidFill>
                  <a:srgbClr val="414042"/>
                </a:solidFill>
                <a:latin typeface="Arial" panose="020B0604020202020204" pitchFamily="34" charset="0"/>
                <a:cs typeface="Arial" panose="020B0604020202020204" pitchFamily="34" charset="0"/>
              </a:rPr>
              <a:t>and </a:t>
            </a:r>
            <a:r>
              <a:rPr lang="en-US" sz="900" dirty="0">
                <a:solidFill>
                  <a:srgbClr val="414042"/>
                </a:solidFill>
                <a:latin typeface="Arial" panose="020B0604020202020204" pitchFamily="34" charset="0"/>
                <a:cs typeface="Arial" panose="020B0604020202020204" pitchFamily="34" charset="0"/>
              </a:rPr>
              <a:t>facilitate </a:t>
            </a:r>
            <a:r>
              <a:rPr lang="en-US" sz="900" spc="-20" dirty="0">
                <a:solidFill>
                  <a:srgbClr val="414042"/>
                </a:solidFill>
                <a:latin typeface="Arial" panose="020B0604020202020204" pitchFamily="34" charset="0"/>
                <a:cs typeface="Arial" panose="020B0604020202020204" pitchFamily="34" charset="0"/>
              </a:rPr>
              <a:t>above</a:t>
            </a:r>
            <a:r>
              <a:rPr lang="en-US" sz="900" spc="-110" dirty="0">
                <a:solidFill>
                  <a:srgbClr val="414042"/>
                </a:solidFill>
                <a:latin typeface="Arial" panose="020B0604020202020204" pitchFamily="34" charset="0"/>
                <a:cs typeface="Arial" panose="020B0604020202020204" pitchFamily="34" charset="0"/>
              </a:rPr>
              <a:t> </a:t>
            </a:r>
            <a:r>
              <a:rPr lang="en-US" sz="900" spc="-10" dirty="0">
                <a:solidFill>
                  <a:srgbClr val="414042"/>
                </a:solidFill>
                <a:latin typeface="Arial" panose="020B0604020202020204" pitchFamily="34" charset="0"/>
                <a:cs typeface="Arial" panose="020B0604020202020204" pitchFamily="34" charset="0"/>
              </a:rPr>
              <a:t>sessions, </a:t>
            </a:r>
            <a:r>
              <a:rPr lang="en-US" sz="900" b="1" i="0" dirty="0">
                <a:solidFill>
                  <a:srgbClr val="000000"/>
                </a:solidFill>
                <a:effectLst/>
                <a:latin typeface="Arial" panose="020B0604020202020204" pitchFamily="34" charset="0"/>
                <a:cs typeface="Arial" panose="020B0604020202020204" pitchFamily="34" charset="0"/>
              </a:rPr>
              <a:t>KD 3.1 </a:t>
            </a:r>
            <a:r>
              <a:rPr lang="en-US" sz="900" b="0" i="0" dirty="0">
                <a:solidFill>
                  <a:srgbClr val="000000"/>
                </a:solidFill>
                <a:effectLst/>
                <a:latin typeface="Arial" panose="020B0604020202020204" pitchFamily="34" charset="0"/>
                <a:cs typeface="Arial" panose="020B0604020202020204" pitchFamily="34" charset="0"/>
              </a:rPr>
              <a:t>Stakeholder engagement package, </a:t>
            </a:r>
            <a:r>
              <a:rPr lang="en-US" sz="900" b="1" i="0" dirty="0">
                <a:solidFill>
                  <a:srgbClr val="000000"/>
                </a:solidFill>
                <a:effectLst/>
                <a:latin typeface="Arial" panose="020B0604020202020204" pitchFamily="34" charset="0"/>
                <a:cs typeface="Arial" panose="020B0604020202020204" pitchFamily="34" charset="0"/>
              </a:rPr>
              <a:t>KD 3.2 </a:t>
            </a:r>
            <a:r>
              <a:rPr lang="en-US" sz="900" b="0" i="0" dirty="0">
                <a:solidFill>
                  <a:srgbClr val="000000"/>
                </a:solidFill>
                <a:effectLst/>
                <a:latin typeface="Arial" panose="020B0604020202020204" pitchFamily="34" charset="0"/>
                <a:cs typeface="Arial" panose="020B0604020202020204" pitchFamily="34" charset="0"/>
              </a:rPr>
              <a:t>Presentations, </a:t>
            </a:r>
            <a:r>
              <a:rPr lang="en-US" sz="900" b="1" i="0" dirty="0">
                <a:solidFill>
                  <a:srgbClr val="000000"/>
                </a:solidFill>
                <a:effectLst/>
                <a:latin typeface="Arial" panose="020B0604020202020204" pitchFamily="34" charset="0"/>
                <a:cs typeface="Arial" panose="020B0604020202020204" pitchFamily="34" charset="0"/>
              </a:rPr>
              <a:t>KP 3.1</a:t>
            </a:r>
            <a:r>
              <a:rPr lang="en-US" sz="900" b="0" i="0" dirty="0">
                <a:solidFill>
                  <a:srgbClr val="000000"/>
                </a:solidFill>
                <a:effectLst/>
                <a:latin typeface="Arial" panose="020B0604020202020204" pitchFamily="34" charset="0"/>
                <a:cs typeface="Arial" panose="020B0604020202020204" pitchFamily="34" charset="0"/>
              </a:rPr>
              <a:t>  Workshop Reports, </a:t>
            </a:r>
            <a:r>
              <a:rPr lang="en-US" sz="900" b="1" i="0" dirty="0">
                <a:solidFill>
                  <a:srgbClr val="000000"/>
                </a:solidFill>
                <a:effectLst/>
                <a:latin typeface="Arial" panose="020B0604020202020204" pitchFamily="34" charset="0"/>
                <a:cs typeface="Arial" panose="020B0604020202020204" pitchFamily="34" charset="0"/>
              </a:rPr>
              <a:t>KP 3.2 </a:t>
            </a:r>
            <a:r>
              <a:rPr lang="en-US" sz="900" b="0" i="0" dirty="0">
                <a:solidFill>
                  <a:srgbClr val="000000"/>
                </a:solidFill>
                <a:effectLst/>
                <a:latin typeface="Arial" panose="020B0604020202020204" pitchFamily="34" charset="0"/>
                <a:cs typeface="Arial" panose="020B0604020202020204" pitchFamily="34" charset="0"/>
              </a:rPr>
              <a:t>Replicable, open-source designs for new data sets,</a:t>
            </a:r>
            <a:r>
              <a:rPr lang="en-CA" sz="900" b="1" i="0" dirty="0">
                <a:solidFill>
                  <a:srgbClr val="000000"/>
                </a:solidFill>
                <a:effectLst/>
                <a:latin typeface="Arial" panose="020B0604020202020204" pitchFamily="34" charset="0"/>
                <a:cs typeface="Arial" panose="020B0604020202020204" pitchFamily="34" charset="0"/>
              </a:rPr>
              <a:t> KD 3.3 </a:t>
            </a:r>
            <a:r>
              <a:rPr lang="en-CA" sz="900" b="0" i="0" dirty="0">
                <a:solidFill>
                  <a:srgbClr val="000000"/>
                </a:solidFill>
                <a:effectLst/>
                <a:latin typeface="Arial" panose="020B0604020202020204" pitchFamily="34" charset="0"/>
                <a:cs typeface="Arial" panose="020B0604020202020204" pitchFamily="34" charset="0"/>
              </a:rPr>
              <a:t>Communication packages.</a:t>
            </a:r>
            <a:r>
              <a:rPr lang="en-US" sz="900" b="0" i="0" dirty="0">
                <a:solidFill>
                  <a:srgbClr val="000000"/>
                </a:solidFill>
                <a:effectLst/>
                <a:latin typeface="Arial" panose="020B0604020202020204" pitchFamily="34" charset="0"/>
                <a:cs typeface="Arial" panose="020B0604020202020204" pitchFamily="34" charset="0"/>
              </a:rPr>
              <a:t> </a:t>
            </a:r>
            <a:endParaRPr sz="900" dirty="0">
              <a:latin typeface="Arial" panose="020B0604020202020204" pitchFamily="34" charset="0"/>
              <a:cs typeface="Arial" panose="020B0604020202020204" pitchFamily="34" charset="0"/>
            </a:endParaRPr>
          </a:p>
        </p:txBody>
      </p:sp>
      <p:sp>
        <p:nvSpPr>
          <p:cNvPr id="55" name="object 55"/>
          <p:cNvSpPr txBox="1"/>
          <p:nvPr/>
        </p:nvSpPr>
        <p:spPr>
          <a:xfrm>
            <a:off x="4332580" y="7420032"/>
            <a:ext cx="2851722" cy="705321"/>
          </a:xfrm>
          <a:prstGeom prst="rect">
            <a:avLst/>
          </a:prstGeom>
        </p:spPr>
        <p:txBody>
          <a:bodyPr vert="horz" wrap="square" lIns="0" tIns="12700" rIns="0" bIns="0" rtlCol="0" anchor="t">
            <a:spAutoFit/>
          </a:bodyPr>
          <a:lstStyle/>
          <a:p>
            <a:pPr marL="12700" marR="5080">
              <a:spcBef>
                <a:spcPts val="100"/>
              </a:spcBef>
              <a:tabLst>
                <a:tab pos="240665" algn="l"/>
                <a:tab pos="241300" algn="l"/>
              </a:tabLst>
            </a:pPr>
            <a:r>
              <a:rPr sz="900" b="1" spc="-25" dirty="0">
                <a:latin typeface="Arial"/>
                <a:cs typeface="Arial"/>
              </a:rPr>
              <a:t>Deliverables: </a:t>
            </a:r>
            <a:r>
              <a:rPr lang="en-CA" sz="900" spc="-25" dirty="0">
                <a:latin typeface="Arial"/>
                <a:cs typeface="Arial"/>
              </a:rPr>
              <a:t>Survey </a:t>
            </a:r>
            <a:r>
              <a:rPr sz="900" dirty="0">
                <a:latin typeface="Arial"/>
                <a:cs typeface="Arial"/>
              </a:rPr>
              <a:t>summary</a:t>
            </a:r>
            <a:r>
              <a:rPr lang="en-CA" sz="900" dirty="0">
                <a:latin typeface="Arial"/>
                <a:cs typeface="Arial"/>
              </a:rPr>
              <a:t>, research summary, </a:t>
            </a:r>
            <a:r>
              <a:rPr sz="900" dirty="0">
                <a:latin typeface="Arial"/>
                <a:cs typeface="Arial"/>
              </a:rPr>
              <a:t>systems </a:t>
            </a:r>
            <a:r>
              <a:rPr sz="900" spc="-20" dirty="0">
                <a:latin typeface="Arial"/>
                <a:cs typeface="Arial"/>
              </a:rPr>
              <a:t>map,</a:t>
            </a:r>
            <a:r>
              <a:rPr lang="en-US" sz="900" spc="-20" dirty="0">
                <a:latin typeface="Arial"/>
                <a:cs typeface="Arial"/>
              </a:rPr>
              <a:t> </a:t>
            </a:r>
            <a:r>
              <a:rPr sz="900" spc="-20" dirty="0">
                <a:latin typeface="Arial"/>
                <a:cs typeface="Arial"/>
              </a:rPr>
              <a:t> </a:t>
            </a:r>
            <a:r>
              <a:rPr sz="900" spc="-10" dirty="0">
                <a:latin typeface="Arial"/>
                <a:cs typeface="Arial"/>
              </a:rPr>
              <a:t>Journey </a:t>
            </a:r>
            <a:r>
              <a:rPr sz="900" spc="-15" dirty="0">
                <a:latin typeface="Arial"/>
                <a:cs typeface="Arial"/>
              </a:rPr>
              <a:t>maps, </a:t>
            </a:r>
            <a:r>
              <a:rPr lang="en-US" sz="900" b="1" spc="-15" dirty="0">
                <a:latin typeface="Arial"/>
                <a:cs typeface="Arial"/>
              </a:rPr>
              <a:t>DEL 2.1</a:t>
            </a:r>
            <a:r>
              <a:rPr lang="en-US" sz="900" spc="-15" dirty="0">
                <a:latin typeface="Arial"/>
                <a:cs typeface="Arial"/>
              </a:rPr>
              <a:t> </a:t>
            </a:r>
            <a:r>
              <a:rPr lang="en-US" sz="900" spc="10" dirty="0">
                <a:latin typeface="Arial"/>
                <a:cs typeface="Arial"/>
              </a:rPr>
              <a:t>Survey findings report (including further revisions to Problem Brief)</a:t>
            </a:r>
            <a:r>
              <a:rPr lang="en-CA" sz="900" spc="10" dirty="0">
                <a:latin typeface="Arial"/>
                <a:cs typeface="Arial"/>
              </a:rPr>
              <a:t> </a:t>
            </a:r>
            <a:r>
              <a:rPr lang="en-CA" sz="900" b="1" spc="10" dirty="0">
                <a:latin typeface="Arial"/>
                <a:cs typeface="Arial"/>
              </a:rPr>
              <a:t>KP 2.1 </a:t>
            </a:r>
            <a:r>
              <a:rPr lang="en-CA" sz="900" spc="10" dirty="0">
                <a:latin typeface="Arial"/>
                <a:cs typeface="Arial"/>
              </a:rPr>
              <a:t>Stakeholder Engagement Package </a:t>
            </a:r>
            <a:r>
              <a:rPr lang="en-CA" sz="900" b="1" spc="10" dirty="0">
                <a:latin typeface="Arial"/>
                <a:cs typeface="Arial"/>
              </a:rPr>
              <a:t>DEL 2.2</a:t>
            </a:r>
            <a:r>
              <a:rPr lang="en-CA" sz="900" spc="10" dirty="0">
                <a:latin typeface="Arial"/>
                <a:cs typeface="Arial"/>
              </a:rPr>
              <a:t> Community Partner Agreements</a:t>
            </a:r>
            <a:endParaRPr lang="en-US" sz="900" dirty="0">
              <a:latin typeface="Arial"/>
              <a:cs typeface="Arial"/>
            </a:endParaRPr>
          </a:p>
        </p:txBody>
      </p:sp>
      <p:sp>
        <p:nvSpPr>
          <p:cNvPr id="57" name="object 57"/>
          <p:cNvSpPr txBox="1"/>
          <p:nvPr/>
        </p:nvSpPr>
        <p:spPr>
          <a:xfrm>
            <a:off x="1919790" y="8244440"/>
            <a:ext cx="2311873" cy="718145"/>
          </a:xfrm>
          <a:prstGeom prst="rect">
            <a:avLst/>
          </a:prstGeom>
        </p:spPr>
        <p:txBody>
          <a:bodyPr vert="horz" wrap="square" lIns="0" tIns="12700" rIns="0" bIns="0" rtlCol="0" anchor="t">
            <a:spAutoFit/>
          </a:bodyPr>
          <a:lstStyle/>
          <a:p>
            <a:pPr marL="241300" indent="-228600">
              <a:spcBef>
                <a:spcPts val="100"/>
              </a:spcBef>
              <a:buChar char="•"/>
              <a:tabLst>
                <a:tab pos="240665" algn="l"/>
                <a:tab pos="241300" algn="l"/>
              </a:tabLst>
            </a:pPr>
            <a:r>
              <a:rPr lang="en-US" sz="900" spc="-5" dirty="0">
                <a:latin typeface="Arial"/>
                <a:cs typeface="Arial"/>
              </a:rPr>
              <a:t>Rely on CDP Working Group </a:t>
            </a:r>
            <a:endParaRPr lang="en-US">
              <a:cs typeface="Calibri"/>
            </a:endParaRPr>
          </a:p>
          <a:p>
            <a:pPr marL="241300" indent="-228600">
              <a:spcBef>
                <a:spcPts val="100"/>
              </a:spcBef>
              <a:buChar char="•"/>
              <a:tabLst>
                <a:tab pos="240665" algn="l"/>
                <a:tab pos="241300" algn="l"/>
              </a:tabLst>
            </a:pPr>
            <a:r>
              <a:rPr lang="en-US" sz="900" spc="-5" dirty="0">
                <a:latin typeface="Arial"/>
                <a:cs typeface="Arial"/>
              </a:rPr>
              <a:t>Advise</a:t>
            </a:r>
            <a:r>
              <a:rPr sz="900" spc="-5" dirty="0">
                <a:latin typeface="Arial"/>
                <a:cs typeface="Arial"/>
              </a:rPr>
              <a:t> on research plan &amp; approach</a:t>
            </a:r>
            <a:endParaRPr>
              <a:cs typeface="Calibri"/>
            </a:endParaRPr>
          </a:p>
          <a:p>
            <a:pPr marL="241300" indent="-228600">
              <a:lnSpc>
                <a:spcPct val="100000"/>
              </a:lnSpc>
              <a:spcBef>
                <a:spcPts val="20"/>
              </a:spcBef>
              <a:buFont typeface="Arial"/>
              <a:buChar char="•"/>
              <a:tabLst>
                <a:tab pos="240665" algn="l"/>
                <a:tab pos="241300" algn="l"/>
              </a:tabLst>
            </a:pPr>
            <a:r>
              <a:rPr sz="900" spc="-5" dirty="0">
                <a:latin typeface="Arial"/>
                <a:cs typeface="Arial"/>
              </a:rPr>
              <a:t>Confirm metrics for success and</a:t>
            </a:r>
          </a:p>
          <a:p>
            <a:pPr marL="241300">
              <a:lnSpc>
                <a:spcPct val="100000"/>
              </a:lnSpc>
              <a:spcBef>
                <a:spcPts val="20"/>
              </a:spcBef>
            </a:pPr>
            <a:r>
              <a:rPr sz="900" spc="-5" dirty="0">
                <a:latin typeface="Arial"/>
                <a:cs typeface="Arial"/>
              </a:rPr>
              <a:t>approach to </a:t>
            </a:r>
            <a:r>
              <a:rPr sz="900" spc="-10" dirty="0">
                <a:latin typeface="Arial"/>
                <a:cs typeface="Arial"/>
              </a:rPr>
              <a:t>evaluation</a:t>
            </a:r>
            <a:endParaRPr sz="900">
              <a:latin typeface="Arial"/>
              <a:cs typeface="Arial"/>
            </a:endParaRPr>
          </a:p>
          <a:p>
            <a:pPr marL="241300" indent="-228600">
              <a:lnSpc>
                <a:spcPct val="100000"/>
              </a:lnSpc>
              <a:spcBef>
                <a:spcPts val="20"/>
              </a:spcBef>
              <a:buChar char="•"/>
              <a:tabLst>
                <a:tab pos="240665" algn="l"/>
                <a:tab pos="241300" algn="l"/>
              </a:tabLst>
            </a:pPr>
            <a:r>
              <a:rPr sz="900" spc="-15" dirty="0">
                <a:latin typeface="Arial"/>
                <a:cs typeface="Arial"/>
              </a:rPr>
              <a:t>Advise </a:t>
            </a:r>
            <a:r>
              <a:rPr sz="900" spc="-5" dirty="0">
                <a:latin typeface="Arial"/>
                <a:cs typeface="Arial"/>
              </a:rPr>
              <a:t>on Communications</a:t>
            </a:r>
            <a:r>
              <a:rPr sz="900" spc="-90" dirty="0">
                <a:latin typeface="Arial"/>
                <a:cs typeface="Arial"/>
              </a:rPr>
              <a:t> </a:t>
            </a:r>
            <a:r>
              <a:rPr sz="900" spc="-20" dirty="0">
                <a:latin typeface="Arial"/>
                <a:cs typeface="Arial"/>
              </a:rPr>
              <a:t>Plan</a:t>
            </a:r>
            <a:endParaRPr sz="900">
              <a:latin typeface="Arial"/>
              <a:cs typeface="Arial"/>
            </a:endParaRPr>
          </a:p>
        </p:txBody>
      </p:sp>
      <p:sp>
        <p:nvSpPr>
          <p:cNvPr id="58" name="object 58"/>
          <p:cNvSpPr txBox="1"/>
          <p:nvPr/>
        </p:nvSpPr>
        <p:spPr>
          <a:xfrm>
            <a:off x="12893771" y="8278203"/>
            <a:ext cx="2308679" cy="428322"/>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lang="en-CA" sz="900" spc="-15" dirty="0">
                <a:solidFill>
                  <a:srgbClr val="414042"/>
                </a:solidFill>
                <a:latin typeface="Arial"/>
                <a:cs typeface="Arial"/>
              </a:rPr>
              <a:t>Participate in roundtable </a:t>
            </a:r>
            <a:endParaRPr sz="900" dirty="0">
              <a:latin typeface="Arial"/>
              <a:cs typeface="Arial"/>
            </a:endParaRPr>
          </a:p>
          <a:p>
            <a:pPr marL="241300" indent="-228600">
              <a:lnSpc>
                <a:spcPct val="100000"/>
              </a:lnSpc>
              <a:spcBef>
                <a:spcPts val="20"/>
              </a:spcBef>
              <a:buChar char="•"/>
              <a:tabLst>
                <a:tab pos="240665" algn="l"/>
                <a:tab pos="241300" algn="l"/>
              </a:tabLst>
            </a:pPr>
            <a:r>
              <a:rPr sz="900" spc="-15" dirty="0">
                <a:solidFill>
                  <a:srgbClr val="414042"/>
                </a:solidFill>
                <a:latin typeface="Arial"/>
                <a:cs typeface="Arial"/>
              </a:rPr>
              <a:t>Advise </a:t>
            </a:r>
            <a:r>
              <a:rPr sz="900" spc="-5" dirty="0">
                <a:solidFill>
                  <a:srgbClr val="414042"/>
                </a:solidFill>
                <a:latin typeface="Arial"/>
                <a:cs typeface="Arial"/>
              </a:rPr>
              <a:t>on strategy </a:t>
            </a:r>
            <a:r>
              <a:rPr sz="900" spc="10" dirty="0">
                <a:solidFill>
                  <a:srgbClr val="414042"/>
                </a:solidFill>
                <a:latin typeface="Arial"/>
                <a:cs typeface="Arial"/>
              </a:rPr>
              <a:t>for</a:t>
            </a:r>
            <a:r>
              <a:rPr sz="900" spc="-145" dirty="0">
                <a:solidFill>
                  <a:srgbClr val="414042"/>
                </a:solidFill>
                <a:latin typeface="Arial"/>
                <a:cs typeface="Arial"/>
              </a:rPr>
              <a:t> </a:t>
            </a:r>
            <a:r>
              <a:rPr sz="900" spc="-15" dirty="0">
                <a:solidFill>
                  <a:srgbClr val="414042"/>
                </a:solidFill>
                <a:latin typeface="Arial"/>
                <a:cs typeface="Arial"/>
              </a:rPr>
              <a:t>change</a:t>
            </a:r>
            <a:endParaRPr lang="en-CA" sz="900" spc="-15" dirty="0">
              <a:solidFill>
                <a:srgbClr val="414042"/>
              </a:solidFill>
              <a:latin typeface="Arial"/>
              <a:cs typeface="Arial"/>
            </a:endParaRPr>
          </a:p>
          <a:p>
            <a:pPr marL="241300" indent="-228600">
              <a:lnSpc>
                <a:spcPct val="100000"/>
              </a:lnSpc>
              <a:spcBef>
                <a:spcPts val="20"/>
              </a:spcBef>
              <a:buChar char="•"/>
              <a:tabLst>
                <a:tab pos="240665" algn="l"/>
                <a:tab pos="241300" algn="l"/>
              </a:tabLst>
            </a:pPr>
            <a:r>
              <a:rPr lang="en-CA" sz="900" spc="-15" dirty="0">
                <a:solidFill>
                  <a:srgbClr val="414042"/>
                </a:solidFill>
                <a:latin typeface="Arial"/>
                <a:cs typeface="Arial"/>
              </a:rPr>
              <a:t>Comment on roadmap</a:t>
            </a:r>
            <a:endParaRPr sz="900" dirty="0">
              <a:latin typeface="Arial"/>
              <a:cs typeface="Arial"/>
            </a:endParaRPr>
          </a:p>
        </p:txBody>
      </p:sp>
      <p:sp>
        <p:nvSpPr>
          <p:cNvPr id="59" name="object 59"/>
          <p:cNvSpPr txBox="1"/>
          <p:nvPr/>
        </p:nvSpPr>
        <p:spPr>
          <a:xfrm>
            <a:off x="10371115" y="8244440"/>
            <a:ext cx="2196128" cy="466987"/>
          </a:xfrm>
          <a:prstGeom prst="rect">
            <a:avLst/>
          </a:prstGeom>
        </p:spPr>
        <p:txBody>
          <a:bodyPr vert="horz" wrap="square" lIns="0" tIns="10160" rIns="0" bIns="0" rtlCol="0">
            <a:spAutoFit/>
          </a:bodyPr>
          <a:lstStyle/>
          <a:p>
            <a:pPr marL="241300" marR="5080" indent="-228600">
              <a:lnSpc>
                <a:spcPct val="101899"/>
              </a:lnSpc>
              <a:spcBef>
                <a:spcPts val="80"/>
              </a:spcBef>
              <a:buChar char="•"/>
              <a:tabLst>
                <a:tab pos="240665" algn="l"/>
                <a:tab pos="241300" algn="l"/>
              </a:tabLst>
            </a:pPr>
            <a:r>
              <a:rPr sz="900" spc="-15" dirty="0">
                <a:solidFill>
                  <a:srgbClr val="414042"/>
                </a:solidFill>
                <a:latin typeface="Arial"/>
                <a:cs typeface="Arial"/>
              </a:rPr>
              <a:t>Advise </a:t>
            </a:r>
            <a:r>
              <a:rPr sz="900" spc="-5" dirty="0">
                <a:solidFill>
                  <a:srgbClr val="414042"/>
                </a:solidFill>
                <a:latin typeface="Arial"/>
                <a:cs typeface="Arial"/>
              </a:rPr>
              <a:t>on </a:t>
            </a:r>
            <a:r>
              <a:rPr lang="en-CA" sz="900" spc="-5" dirty="0">
                <a:solidFill>
                  <a:srgbClr val="414042"/>
                </a:solidFill>
                <a:latin typeface="Arial"/>
                <a:cs typeface="Arial"/>
              </a:rPr>
              <a:t>protypes </a:t>
            </a:r>
            <a:endParaRPr sz="900" dirty="0">
              <a:latin typeface="Arial"/>
              <a:cs typeface="Arial"/>
            </a:endParaRPr>
          </a:p>
          <a:p>
            <a:pPr marL="241300" indent="-228600">
              <a:lnSpc>
                <a:spcPct val="100000"/>
              </a:lnSpc>
              <a:spcBef>
                <a:spcPts val="20"/>
              </a:spcBef>
              <a:buChar char="•"/>
              <a:tabLst>
                <a:tab pos="240665" algn="l"/>
                <a:tab pos="241300" algn="l"/>
              </a:tabLst>
            </a:pPr>
            <a:r>
              <a:rPr sz="900" spc="-10" dirty="0">
                <a:solidFill>
                  <a:srgbClr val="414042"/>
                </a:solidFill>
                <a:latin typeface="Arial"/>
                <a:cs typeface="Arial"/>
              </a:rPr>
              <a:t>Support securing approval</a:t>
            </a:r>
            <a:r>
              <a:rPr sz="900" spc="-100" dirty="0">
                <a:solidFill>
                  <a:srgbClr val="414042"/>
                </a:solidFill>
                <a:latin typeface="Arial"/>
                <a:cs typeface="Arial"/>
              </a:rPr>
              <a:t> </a:t>
            </a:r>
            <a:r>
              <a:rPr sz="900" spc="-10" dirty="0">
                <a:solidFill>
                  <a:srgbClr val="414042"/>
                </a:solidFill>
                <a:latin typeface="Arial"/>
                <a:cs typeface="Arial"/>
              </a:rPr>
              <a:t>as</a:t>
            </a:r>
            <a:endParaRPr sz="900" dirty="0">
              <a:latin typeface="Arial"/>
              <a:cs typeface="Arial"/>
            </a:endParaRPr>
          </a:p>
          <a:p>
            <a:pPr marL="241300">
              <a:lnSpc>
                <a:spcPct val="100000"/>
              </a:lnSpc>
              <a:spcBef>
                <a:spcPts val="320"/>
              </a:spcBef>
            </a:pPr>
            <a:r>
              <a:rPr sz="900" spc="-25" dirty="0">
                <a:solidFill>
                  <a:srgbClr val="414042"/>
                </a:solidFill>
                <a:latin typeface="Arial"/>
                <a:cs typeface="Arial"/>
              </a:rPr>
              <a:t>needed</a:t>
            </a:r>
            <a:endParaRPr sz="900" dirty="0">
              <a:latin typeface="Arial"/>
              <a:cs typeface="Arial"/>
            </a:endParaRPr>
          </a:p>
        </p:txBody>
      </p:sp>
      <p:sp>
        <p:nvSpPr>
          <p:cNvPr id="60" name="object 60"/>
          <p:cNvSpPr txBox="1"/>
          <p:nvPr/>
        </p:nvSpPr>
        <p:spPr>
          <a:xfrm>
            <a:off x="7269359" y="8282460"/>
            <a:ext cx="2775228" cy="573362"/>
          </a:xfrm>
          <a:prstGeom prst="rect">
            <a:avLst/>
          </a:prstGeom>
        </p:spPr>
        <p:txBody>
          <a:bodyPr vert="horz" wrap="square" lIns="0" tIns="12700" rIns="0" bIns="0" rtlCol="0" anchor="t">
            <a:spAutoFit/>
          </a:bodyPr>
          <a:lstStyle/>
          <a:p>
            <a:pPr marL="241300" indent="-228600">
              <a:lnSpc>
                <a:spcPct val="100000"/>
              </a:lnSpc>
              <a:spcBef>
                <a:spcPts val="100"/>
              </a:spcBef>
              <a:buChar char="•"/>
              <a:tabLst>
                <a:tab pos="240665" algn="l"/>
                <a:tab pos="241300" algn="l"/>
              </a:tabLst>
            </a:pPr>
            <a:r>
              <a:rPr sz="900" spc="-5" dirty="0">
                <a:solidFill>
                  <a:srgbClr val="414042"/>
                </a:solidFill>
                <a:latin typeface="Arial"/>
                <a:cs typeface="Arial"/>
              </a:rPr>
              <a:t>Participate in </a:t>
            </a:r>
            <a:r>
              <a:rPr lang="en-CA" sz="900" spc="-5" dirty="0">
                <a:solidFill>
                  <a:srgbClr val="414042"/>
                </a:solidFill>
                <a:latin typeface="Arial"/>
                <a:cs typeface="Arial"/>
              </a:rPr>
              <a:t>ideation session (Optional) </a:t>
            </a:r>
          </a:p>
          <a:p>
            <a:pPr marL="241300" indent="-228600">
              <a:spcBef>
                <a:spcPts val="100"/>
              </a:spcBef>
              <a:buChar char="•"/>
              <a:tabLst>
                <a:tab pos="240665" algn="l"/>
                <a:tab pos="241300" algn="l"/>
              </a:tabLst>
            </a:pPr>
            <a:r>
              <a:rPr lang="en-CA" sz="900" spc="-5" dirty="0">
                <a:solidFill>
                  <a:srgbClr val="414042"/>
                </a:solidFill>
                <a:latin typeface="Arial"/>
                <a:cs typeface="Arial"/>
              </a:rPr>
              <a:t>Participate in local sessions (Optional) </a:t>
            </a:r>
            <a:endParaRPr sz="900" dirty="0">
              <a:latin typeface="Arial"/>
              <a:cs typeface="Arial"/>
            </a:endParaRPr>
          </a:p>
          <a:p>
            <a:pPr marL="241300" indent="-228600">
              <a:lnSpc>
                <a:spcPct val="100000"/>
              </a:lnSpc>
              <a:spcBef>
                <a:spcPts val="20"/>
              </a:spcBef>
              <a:buChar char="•"/>
              <a:tabLst>
                <a:tab pos="240665" algn="l"/>
                <a:tab pos="241300" algn="l"/>
              </a:tabLst>
            </a:pPr>
            <a:r>
              <a:rPr sz="900" spc="-10" dirty="0">
                <a:solidFill>
                  <a:srgbClr val="414042"/>
                </a:solidFill>
                <a:latin typeface="Arial"/>
                <a:cs typeface="Arial"/>
              </a:rPr>
              <a:t>Support ideation</a:t>
            </a:r>
            <a:r>
              <a:rPr sz="900" spc="-65" dirty="0">
                <a:solidFill>
                  <a:srgbClr val="414042"/>
                </a:solidFill>
                <a:latin typeface="Arial"/>
                <a:cs typeface="Arial"/>
              </a:rPr>
              <a:t> </a:t>
            </a:r>
            <a:r>
              <a:rPr sz="900" spc="-10" dirty="0">
                <a:solidFill>
                  <a:srgbClr val="414042"/>
                </a:solidFill>
                <a:latin typeface="Arial"/>
                <a:cs typeface="Arial"/>
              </a:rPr>
              <a:t>session</a:t>
            </a:r>
            <a:endParaRPr sz="900" dirty="0">
              <a:latin typeface="Arial"/>
              <a:cs typeface="Arial"/>
            </a:endParaRPr>
          </a:p>
          <a:p>
            <a:pPr marL="241300" marR="5080" indent="-228600">
              <a:lnSpc>
                <a:spcPct val="101899"/>
              </a:lnSpc>
              <a:buChar char="•"/>
              <a:tabLst>
                <a:tab pos="240665" algn="l"/>
                <a:tab pos="241300" algn="l"/>
              </a:tabLst>
            </a:pPr>
            <a:r>
              <a:rPr sz="900" spc="-15" dirty="0">
                <a:solidFill>
                  <a:srgbClr val="414042"/>
                </a:solidFill>
                <a:latin typeface="Arial"/>
                <a:cs typeface="Arial"/>
              </a:rPr>
              <a:t>Advise </a:t>
            </a:r>
            <a:r>
              <a:rPr sz="900" spc="-5" dirty="0">
                <a:solidFill>
                  <a:srgbClr val="414042"/>
                </a:solidFill>
                <a:latin typeface="Arial"/>
                <a:cs typeface="Arial"/>
              </a:rPr>
              <a:t>on </a:t>
            </a:r>
            <a:r>
              <a:rPr sz="900" spc="-10" dirty="0">
                <a:solidFill>
                  <a:srgbClr val="414042"/>
                </a:solidFill>
                <a:latin typeface="Arial"/>
                <a:cs typeface="Arial"/>
              </a:rPr>
              <a:t>selection and </a:t>
            </a:r>
            <a:r>
              <a:rPr sz="900" dirty="0">
                <a:solidFill>
                  <a:srgbClr val="414042"/>
                </a:solidFill>
                <a:latin typeface="Arial"/>
                <a:cs typeface="Arial"/>
              </a:rPr>
              <a:t>curation </a:t>
            </a:r>
            <a:r>
              <a:rPr sz="900" spc="20" dirty="0">
                <a:solidFill>
                  <a:srgbClr val="414042"/>
                </a:solidFill>
                <a:latin typeface="Arial"/>
                <a:cs typeface="Arial"/>
              </a:rPr>
              <a:t>of </a:t>
            </a:r>
            <a:r>
              <a:rPr lang="en-CA" sz="900" spc="-5" dirty="0">
                <a:solidFill>
                  <a:srgbClr val="414042"/>
                </a:solidFill>
                <a:latin typeface="Arial"/>
                <a:cs typeface="Arial"/>
              </a:rPr>
              <a:t>prototypes</a:t>
            </a:r>
            <a:endParaRPr sz="900" dirty="0">
              <a:latin typeface="Arial"/>
              <a:cs typeface="Arial"/>
            </a:endParaRPr>
          </a:p>
        </p:txBody>
      </p:sp>
      <p:sp>
        <p:nvSpPr>
          <p:cNvPr id="61" name="object 61"/>
          <p:cNvSpPr txBox="1"/>
          <p:nvPr/>
        </p:nvSpPr>
        <p:spPr>
          <a:xfrm>
            <a:off x="4345103" y="8269761"/>
            <a:ext cx="2864557" cy="431080"/>
          </a:xfrm>
          <a:prstGeom prst="rect">
            <a:avLst/>
          </a:prstGeom>
        </p:spPr>
        <p:txBody>
          <a:bodyPr vert="horz" wrap="square" lIns="0" tIns="12700" rIns="0" bIns="0" rtlCol="0" anchor="t">
            <a:spAutoFit/>
          </a:bodyPr>
          <a:lstStyle/>
          <a:p>
            <a:pPr marL="241300" indent="-228600">
              <a:lnSpc>
                <a:spcPct val="100000"/>
              </a:lnSpc>
              <a:spcBef>
                <a:spcPts val="100"/>
              </a:spcBef>
              <a:buChar char="•"/>
              <a:tabLst>
                <a:tab pos="240665" algn="l"/>
                <a:tab pos="241300" algn="l"/>
              </a:tabLst>
            </a:pPr>
            <a:r>
              <a:rPr sz="900" spc="-5" dirty="0">
                <a:latin typeface="Arial"/>
                <a:cs typeface="Arial"/>
              </a:rPr>
              <a:t>Identify </a:t>
            </a:r>
            <a:r>
              <a:rPr sz="900" spc="-25" dirty="0">
                <a:latin typeface="Arial"/>
                <a:cs typeface="Arial"/>
              </a:rPr>
              <a:t>key</a:t>
            </a:r>
            <a:r>
              <a:rPr sz="900" spc="-70" dirty="0">
                <a:latin typeface="Arial"/>
                <a:cs typeface="Arial"/>
              </a:rPr>
              <a:t> </a:t>
            </a:r>
            <a:r>
              <a:rPr sz="900" spc="-10" dirty="0">
                <a:latin typeface="Arial"/>
                <a:cs typeface="Arial"/>
              </a:rPr>
              <a:t>stakeholders</a:t>
            </a:r>
            <a:r>
              <a:rPr lang="en-CA" sz="900" spc="-10" dirty="0">
                <a:latin typeface="Arial"/>
                <a:cs typeface="Arial"/>
              </a:rPr>
              <a:t> national and local</a:t>
            </a:r>
            <a:endParaRPr lang="en-US" sz="900">
              <a:latin typeface="Arial"/>
              <a:cs typeface="Arial"/>
            </a:endParaRPr>
          </a:p>
          <a:p>
            <a:pPr marL="241300" marR="5080" indent="-228600">
              <a:lnSpc>
                <a:spcPct val="101899"/>
              </a:lnSpc>
              <a:buChar char="•"/>
              <a:tabLst>
                <a:tab pos="240665" algn="l"/>
                <a:tab pos="241300" algn="l"/>
              </a:tabLst>
            </a:pPr>
            <a:r>
              <a:rPr sz="900" spc="-15" dirty="0">
                <a:latin typeface="Arial"/>
                <a:cs typeface="Arial"/>
              </a:rPr>
              <a:t>Advise </a:t>
            </a:r>
            <a:r>
              <a:rPr sz="900" spc="-5" dirty="0">
                <a:latin typeface="Arial"/>
                <a:cs typeface="Arial"/>
              </a:rPr>
              <a:t>on </a:t>
            </a:r>
            <a:r>
              <a:rPr sz="900" spc="-15" dirty="0">
                <a:latin typeface="Arial"/>
                <a:cs typeface="Arial"/>
              </a:rPr>
              <a:t>research </a:t>
            </a:r>
            <a:r>
              <a:rPr sz="900" spc="-10" dirty="0">
                <a:latin typeface="Arial"/>
                <a:cs typeface="Arial"/>
              </a:rPr>
              <a:t>and </a:t>
            </a:r>
            <a:r>
              <a:rPr sz="900" spc="-5" dirty="0">
                <a:latin typeface="Arial"/>
                <a:cs typeface="Arial"/>
              </a:rPr>
              <a:t>mapping </a:t>
            </a:r>
            <a:r>
              <a:rPr sz="900" dirty="0">
                <a:latin typeface="Arial"/>
                <a:cs typeface="Arial"/>
              </a:rPr>
              <a:t>activities</a:t>
            </a:r>
            <a:endParaRPr sz="900">
              <a:latin typeface="Arial"/>
              <a:cs typeface="Arial"/>
            </a:endParaRPr>
          </a:p>
          <a:p>
            <a:pPr marL="241300" indent="-228600">
              <a:lnSpc>
                <a:spcPct val="100000"/>
              </a:lnSpc>
              <a:spcBef>
                <a:spcPts val="20"/>
              </a:spcBef>
              <a:buChar char="•"/>
              <a:tabLst>
                <a:tab pos="240665" algn="l"/>
                <a:tab pos="241300" algn="l"/>
              </a:tabLst>
            </a:pPr>
            <a:r>
              <a:rPr sz="900" spc="-15" dirty="0">
                <a:latin typeface="Arial"/>
                <a:cs typeface="Arial"/>
              </a:rPr>
              <a:t>Advise </a:t>
            </a:r>
            <a:r>
              <a:rPr sz="900" spc="-5" dirty="0">
                <a:latin typeface="Arial"/>
                <a:cs typeface="Arial"/>
              </a:rPr>
              <a:t>on </a:t>
            </a:r>
            <a:r>
              <a:rPr sz="900" dirty="0">
                <a:latin typeface="Arial"/>
                <a:cs typeface="Arial"/>
              </a:rPr>
              <a:t>opportunities </a:t>
            </a:r>
            <a:r>
              <a:rPr sz="900" spc="10" dirty="0">
                <a:latin typeface="Arial"/>
                <a:cs typeface="Arial"/>
              </a:rPr>
              <a:t>for</a:t>
            </a:r>
            <a:r>
              <a:rPr sz="900" spc="-135" dirty="0">
                <a:latin typeface="Arial"/>
                <a:cs typeface="Arial"/>
              </a:rPr>
              <a:t> </a:t>
            </a:r>
            <a:r>
              <a:rPr sz="900" spc="5" dirty="0">
                <a:latin typeface="Arial"/>
                <a:cs typeface="Arial"/>
              </a:rPr>
              <a:t>action</a:t>
            </a:r>
            <a:endParaRPr sz="900">
              <a:latin typeface="Arial"/>
              <a:cs typeface="Arial"/>
            </a:endParaRPr>
          </a:p>
        </p:txBody>
      </p:sp>
      <p:sp>
        <p:nvSpPr>
          <p:cNvPr id="63" name="object 63"/>
          <p:cNvSpPr txBox="1"/>
          <p:nvPr/>
        </p:nvSpPr>
        <p:spPr>
          <a:xfrm>
            <a:off x="12906471" y="9064458"/>
            <a:ext cx="2390052" cy="705321"/>
          </a:xfrm>
          <a:prstGeom prst="rect">
            <a:avLst/>
          </a:prstGeom>
        </p:spPr>
        <p:txBody>
          <a:bodyPr vert="horz" wrap="square" lIns="0" tIns="12700" rIns="0" bIns="0" rtlCol="0">
            <a:spAutoFit/>
          </a:bodyPr>
          <a:lstStyle/>
          <a:p>
            <a:pPr marL="241300" marR="5080" indent="-228600">
              <a:spcBef>
                <a:spcPts val="20"/>
              </a:spcBef>
              <a:buChar char="•"/>
              <a:tabLst>
                <a:tab pos="240665" algn="l"/>
                <a:tab pos="241300" algn="l"/>
              </a:tabLst>
            </a:pPr>
            <a:r>
              <a:rPr sz="900" spc="-5" dirty="0">
                <a:solidFill>
                  <a:srgbClr val="414042"/>
                </a:solidFill>
                <a:latin typeface="Arial"/>
                <a:cs typeface="Arial"/>
              </a:rPr>
              <a:t>Participate in a </a:t>
            </a:r>
            <a:r>
              <a:rPr lang="en-CA" sz="900" spc="-5" dirty="0">
                <a:solidFill>
                  <a:srgbClr val="414042"/>
                </a:solidFill>
                <a:latin typeface="Arial"/>
                <a:cs typeface="Arial"/>
              </a:rPr>
              <a:t> lessons learned  workshop</a:t>
            </a:r>
          </a:p>
          <a:p>
            <a:pPr marL="241300" marR="5080" indent="-228600">
              <a:spcBef>
                <a:spcPts val="20"/>
              </a:spcBef>
              <a:buChar char="•"/>
              <a:tabLst>
                <a:tab pos="240665" algn="l"/>
                <a:tab pos="241300" algn="l"/>
              </a:tabLst>
            </a:pPr>
            <a:r>
              <a:rPr lang="en-CA" sz="900" spc="-5" dirty="0">
                <a:solidFill>
                  <a:srgbClr val="414042"/>
                </a:solidFill>
                <a:latin typeface="Arial"/>
                <a:cs typeface="Arial"/>
              </a:rPr>
              <a:t>Prepare Regional/Local stakeholder survey report, </a:t>
            </a:r>
          </a:p>
          <a:p>
            <a:pPr marL="241300" marR="5080" indent="-228600">
              <a:spcBef>
                <a:spcPts val="20"/>
              </a:spcBef>
              <a:buChar char="•"/>
              <a:tabLst>
                <a:tab pos="240665" algn="l"/>
                <a:tab pos="241300" algn="l"/>
              </a:tabLst>
            </a:pPr>
            <a:r>
              <a:rPr lang="en-CA" sz="900" spc="-5" dirty="0">
                <a:solidFill>
                  <a:srgbClr val="414042"/>
                </a:solidFill>
                <a:latin typeface="Arial"/>
                <a:cs typeface="Arial"/>
              </a:rPr>
              <a:t>Provide input on reports</a:t>
            </a:r>
            <a:endParaRPr sz="900" spc="-5" dirty="0">
              <a:solidFill>
                <a:srgbClr val="414042"/>
              </a:solidFill>
              <a:latin typeface="Arial"/>
              <a:cs typeface="Arial"/>
            </a:endParaRPr>
          </a:p>
        </p:txBody>
      </p:sp>
      <p:sp>
        <p:nvSpPr>
          <p:cNvPr id="65" name="object 65"/>
          <p:cNvSpPr txBox="1"/>
          <p:nvPr/>
        </p:nvSpPr>
        <p:spPr>
          <a:xfrm>
            <a:off x="10372162" y="9141658"/>
            <a:ext cx="2390052" cy="296556"/>
          </a:xfrm>
          <a:prstGeom prst="rect">
            <a:avLst/>
          </a:prstGeom>
        </p:spPr>
        <p:txBody>
          <a:bodyPr vert="horz" wrap="square" lIns="0" tIns="10160" rIns="0" bIns="0" rtlCol="0" anchor="t">
            <a:spAutoFit/>
          </a:bodyPr>
          <a:lstStyle/>
          <a:p>
            <a:pPr marL="241300" marR="5080" indent="-228600">
              <a:lnSpc>
                <a:spcPct val="101899"/>
              </a:lnSpc>
              <a:spcBef>
                <a:spcPts val="80"/>
              </a:spcBef>
              <a:buChar char="•"/>
              <a:tabLst>
                <a:tab pos="240665" algn="l"/>
                <a:tab pos="241300" algn="l"/>
              </a:tabLst>
            </a:pPr>
            <a:r>
              <a:rPr lang="en-CA" sz="900" spc="-5">
                <a:solidFill>
                  <a:srgbClr val="414042"/>
                </a:solidFill>
                <a:latin typeface="Arial"/>
                <a:cs typeface="Arial"/>
              </a:rPr>
              <a:t>Lead Local prototyping activities </a:t>
            </a:r>
            <a:endParaRPr lang="en-CA" sz="900" spc="-5" dirty="0">
              <a:solidFill>
                <a:srgbClr val="414042"/>
              </a:solidFill>
              <a:latin typeface="Arial"/>
              <a:cs typeface="Arial"/>
            </a:endParaRPr>
          </a:p>
          <a:p>
            <a:pPr marL="241300" marR="5080" indent="-228600">
              <a:lnSpc>
                <a:spcPct val="101899"/>
              </a:lnSpc>
              <a:spcBef>
                <a:spcPts val="80"/>
              </a:spcBef>
              <a:buChar char="•"/>
              <a:tabLst>
                <a:tab pos="240665" algn="l"/>
                <a:tab pos="241300" algn="l"/>
              </a:tabLst>
            </a:pPr>
            <a:r>
              <a:rPr lang="en-CA" sz="900" spc="-5" dirty="0">
                <a:solidFill>
                  <a:srgbClr val="414042"/>
                </a:solidFill>
                <a:latin typeface="Arial"/>
                <a:cs typeface="Arial"/>
              </a:rPr>
              <a:t>Share lessons learned </a:t>
            </a:r>
            <a:endParaRPr sz="900" dirty="0">
              <a:latin typeface="Arial"/>
              <a:cs typeface="Arial"/>
            </a:endParaRPr>
          </a:p>
        </p:txBody>
      </p:sp>
      <p:sp>
        <p:nvSpPr>
          <p:cNvPr id="66" name="object 66"/>
          <p:cNvSpPr txBox="1"/>
          <p:nvPr/>
        </p:nvSpPr>
        <p:spPr>
          <a:xfrm>
            <a:off x="7267037" y="9079698"/>
            <a:ext cx="2926350" cy="566822"/>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900" spc="-5" dirty="0">
                <a:solidFill>
                  <a:srgbClr val="414042"/>
                </a:solidFill>
                <a:latin typeface="Arial"/>
                <a:cs typeface="Arial"/>
              </a:rPr>
              <a:t>Participate in </a:t>
            </a:r>
            <a:r>
              <a:rPr lang="en-CA" sz="900" spc="-5" dirty="0">
                <a:solidFill>
                  <a:srgbClr val="414042"/>
                </a:solidFill>
                <a:latin typeface="Arial"/>
                <a:cs typeface="Arial"/>
              </a:rPr>
              <a:t>ideation session </a:t>
            </a:r>
            <a:endParaRPr sz="900" dirty="0">
              <a:latin typeface="Arial"/>
              <a:cs typeface="Arial"/>
            </a:endParaRPr>
          </a:p>
          <a:p>
            <a:pPr marL="241300" indent="-228600">
              <a:lnSpc>
                <a:spcPct val="100000"/>
              </a:lnSpc>
              <a:spcBef>
                <a:spcPts val="20"/>
              </a:spcBef>
              <a:buChar char="•"/>
              <a:tabLst>
                <a:tab pos="240665" algn="l"/>
                <a:tab pos="241300" algn="l"/>
              </a:tabLst>
            </a:pPr>
            <a:r>
              <a:rPr lang="en-CA" sz="900" spc="-5" dirty="0">
                <a:solidFill>
                  <a:srgbClr val="414042"/>
                </a:solidFill>
                <a:latin typeface="Arial"/>
                <a:cs typeface="Arial"/>
              </a:rPr>
              <a:t>Host and facilitate local sessions </a:t>
            </a:r>
            <a:endParaRPr sz="900" dirty="0">
              <a:latin typeface="Arial"/>
              <a:cs typeface="Arial"/>
            </a:endParaRPr>
          </a:p>
          <a:p>
            <a:pPr marL="241300" indent="-228600">
              <a:lnSpc>
                <a:spcPct val="100000"/>
              </a:lnSpc>
              <a:spcBef>
                <a:spcPts val="20"/>
              </a:spcBef>
              <a:buChar char="•"/>
              <a:tabLst>
                <a:tab pos="240665" algn="l"/>
                <a:tab pos="241300" algn="l"/>
              </a:tabLst>
            </a:pPr>
            <a:r>
              <a:rPr lang="en-CA" sz="900" spc="-10" dirty="0">
                <a:solidFill>
                  <a:srgbClr val="414042"/>
                </a:solidFill>
                <a:latin typeface="Arial"/>
                <a:cs typeface="Arial"/>
              </a:rPr>
              <a:t>Participate in national to confirm prototypes</a:t>
            </a:r>
          </a:p>
          <a:p>
            <a:pPr marL="241300" indent="-228600">
              <a:lnSpc>
                <a:spcPct val="100000"/>
              </a:lnSpc>
              <a:spcBef>
                <a:spcPts val="20"/>
              </a:spcBef>
              <a:buChar char="•"/>
              <a:tabLst>
                <a:tab pos="240665" algn="l"/>
                <a:tab pos="241300" algn="l"/>
              </a:tabLst>
            </a:pPr>
            <a:r>
              <a:rPr lang="en-CA" sz="900" spc="-15" dirty="0">
                <a:solidFill>
                  <a:srgbClr val="414042"/>
                </a:solidFill>
                <a:latin typeface="Arial"/>
                <a:cs typeface="Arial"/>
              </a:rPr>
              <a:t>Review and help prepare communications material </a:t>
            </a:r>
            <a:endParaRPr sz="900" dirty="0">
              <a:latin typeface="Arial"/>
              <a:cs typeface="Arial"/>
            </a:endParaRPr>
          </a:p>
        </p:txBody>
      </p:sp>
      <p:sp>
        <p:nvSpPr>
          <p:cNvPr id="67" name="object 67"/>
          <p:cNvSpPr txBox="1"/>
          <p:nvPr/>
        </p:nvSpPr>
        <p:spPr>
          <a:xfrm>
            <a:off x="4332580" y="9079698"/>
            <a:ext cx="2640736" cy="424988"/>
          </a:xfrm>
          <a:prstGeom prst="rect">
            <a:avLst/>
          </a:prstGeom>
        </p:spPr>
        <p:txBody>
          <a:bodyPr vert="horz" wrap="square" lIns="0" tIns="10160" rIns="0" bIns="0" rtlCol="0" anchor="t">
            <a:spAutoFit/>
          </a:bodyPr>
          <a:lstStyle/>
          <a:p>
            <a:pPr marL="241300" marR="5080" indent="-228600">
              <a:lnSpc>
                <a:spcPct val="101899"/>
              </a:lnSpc>
              <a:spcBef>
                <a:spcPts val="80"/>
              </a:spcBef>
              <a:buChar char="•"/>
              <a:tabLst>
                <a:tab pos="241300" algn="l"/>
              </a:tabLst>
            </a:pPr>
            <a:r>
              <a:rPr lang="en-CA" sz="900" spc="-35" dirty="0">
                <a:solidFill>
                  <a:srgbClr val="414042"/>
                </a:solidFill>
                <a:latin typeface="Arial"/>
                <a:cs typeface="Arial"/>
              </a:rPr>
              <a:t>Identify </a:t>
            </a:r>
            <a:r>
              <a:rPr sz="900" spc="-10" dirty="0">
                <a:solidFill>
                  <a:srgbClr val="414042"/>
                </a:solidFill>
                <a:latin typeface="Arial"/>
                <a:cs typeface="Arial"/>
              </a:rPr>
              <a:t>stakeholder</a:t>
            </a:r>
            <a:r>
              <a:rPr lang="en-CA" sz="900" spc="-10" dirty="0">
                <a:solidFill>
                  <a:srgbClr val="414042"/>
                </a:solidFill>
                <a:latin typeface="Arial"/>
                <a:cs typeface="Arial"/>
              </a:rPr>
              <a:t> groups,</a:t>
            </a:r>
            <a:r>
              <a:rPr lang="en-CA" sz="900" spc="-15" dirty="0">
                <a:solidFill>
                  <a:srgbClr val="414042"/>
                </a:solidFill>
                <a:latin typeface="Arial"/>
                <a:cs typeface="Arial"/>
              </a:rPr>
              <a:t> share survey with local stakeholders, </a:t>
            </a:r>
            <a:r>
              <a:rPr lang="en-CA" sz="900" spc="-5" dirty="0">
                <a:solidFill>
                  <a:srgbClr val="414042"/>
                </a:solidFill>
                <a:latin typeface="Arial"/>
                <a:cs typeface="Arial"/>
              </a:rPr>
              <a:t>participate in ethnographic</a:t>
            </a:r>
            <a:r>
              <a:rPr lang="en-GB" sz="900" spc="-5" dirty="0">
                <a:solidFill>
                  <a:srgbClr val="414042"/>
                </a:solidFill>
                <a:latin typeface="Arial"/>
                <a:cs typeface="Arial"/>
              </a:rPr>
              <a:t> </a:t>
            </a:r>
            <a:r>
              <a:rPr lang="en-CA" sz="900" spc="-5" dirty="0">
                <a:solidFill>
                  <a:srgbClr val="414042"/>
                </a:solidFill>
                <a:latin typeface="Arial"/>
                <a:cs typeface="Arial"/>
              </a:rPr>
              <a:t> interviews</a:t>
            </a:r>
            <a:endParaRPr lang="en-US" sz="900">
              <a:solidFill>
                <a:srgbClr val="000000"/>
              </a:solidFill>
              <a:latin typeface="Arial"/>
              <a:cs typeface="Arial"/>
            </a:endParaRPr>
          </a:p>
        </p:txBody>
      </p:sp>
      <p:sp>
        <p:nvSpPr>
          <p:cNvPr id="68" name="object 68"/>
          <p:cNvSpPr/>
          <p:nvPr/>
        </p:nvSpPr>
        <p:spPr>
          <a:xfrm>
            <a:off x="954430" y="7653459"/>
            <a:ext cx="720000" cy="0"/>
          </a:xfrm>
          <a:custGeom>
            <a:avLst/>
            <a:gdLst/>
            <a:ahLst/>
            <a:cxnLst/>
            <a:rect l="l" t="t" r="r" b="b"/>
            <a:pathLst>
              <a:path w="666750">
                <a:moveTo>
                  <a:pt x="0" y="0"/>
                </a:moveTo>
                <a:lnTo>
                  <a:pt x="666597" y="0"/>
                </a:lnTo>
              </a:path>
            </a:pathLst>
          </a:custGeom>
          <a:ln w="76200">
            <a:solidFill>
              <a:srgbClr val="931215"/>
            </a:solidFill>
          </a:ln>
        </p:spPr>
        <p:txBody>
          <a:bodyPr wrap="square" lIns="0" tIns="0" rIns="0" bIns="0" rtlCol="0"/>
          <a:lstStyle/>
          <a:p>
            <a:endParaRPr/>
          </a:p>
        </p:txBody>
      </p:sp>
      <p:sp>
        <p:nvSpPr>
          <p:cNvPr id="69" name="object 69"/>
          <p:cNvSpPr/>
          <p:nvPr/>
        </p:nvSpPr>
        <p:spPr>
          <a:xfrm>
            <a:off x="948269" y="8686800"/>
            <a:ext cx="720000" cy="0"/>
          </a:xfrm>
          <a:custGeom>
            <a:avLst/>
            <a:gdLst/>
            <a:ahLst/>
            <a:cxnLst/>
            <a:rect l="l" t="t" r="r" b="b"/>
            <a:pathLst>
              <a:path w="666750">
                <a:moveTo>
                  <a:pt x="0" y="0"/>
                </a:moveTo>
                <a:lnTo>
                  <a:pt x="666597" y="0"/>
                </a:lnTo>
              </a:path>
            </a:pathLst>
          </a:custGeom>
          <a:ln w="76200">
            <a:solidFill>
              <a:srgbClr val="D5B531"/>
            </a:solidFill>
          </a:ln>
        </p:spPr>
        <p:txBody>
          <a:bodyPr wrap="square" lIns="0" tIns="0" rIns="0" bIns="0" rtlCol="0"/>
          <a:lstStyle/>
          <a:p>
            <a:endParaRPr/>
          </a:p>
        </p:txBody>
      </p:sp>
      <p:sp>
        <p:nvSpPr>
          <p:cNvPr id="70" name="object 70"/>
          <p:cNvSpPr/>
          <p:nvPr/>
        </p:nvSpPr>
        <p:spPr>
          <a:xfrm>
            <a:off x="948268" y="9496258"/>
            <a:ext cx="720000" cy="0"/>
          </a:xfrm>
          <a:custGeom>
            <a:avLst/>
            <a:gdLst/>
            <a:ahLst/>
            <a:cxnLst/>
            <a:rect l="l" t="t" r="r" b="b"/>
            <a:pathLst>
              <a:path w="666750">
                <a:moveTo>
                  <a:pt x="0" y="0"/>
                </a:moveTo>
                <a:lnTo>
                  <a:pt x="666597" y="0"/>
                </a:lnTo>
              </a:path>
            </a:pathLst>
          </a:custGeom>
          <a:ln w="76200">
            <a:solidFill>
              <a:srgbClr val="40AD49"/>
            </a:solidFill>
          </a:ln>
        </p:spPr>
        <p:txBody>
          <a:bodyPr wrap="square" lIns="0" tIns="0" rIns="0" bIns="0" rtlCol="0"/>
          <a:lstStyle/>
          <a:p>
            <a:endParaRPr/>
          </a:p>
        </p:txBody>
      </p:sp>
      <p:sp>
        <p:nvSpPr>
          <p:cNvPr id="71" name="object 71"/>
          <p:cNvSpPr/>
          <p:nvPr/>
        </p:nvSpPr>
        <p:spPr>
          <a:xfrm>
            <a:off x="1881691" y="3751024"/>
            <a:ext cx="2050414" cy="63500"/>
          </a:xfrm>
          <a:custGeom>
            <a:avLst/>
            <a:gdLst/>
            <a:ahLst/>
            <a:cxnLst/>
            <a:rect l="l" t="t" r="r" b="b"/>
            <a:pathLst>
              <a:path w="2050414" h="63500">
                <a:moveTo>
                  <a:pt x="0" y="63500"/>
                </a:moveTo>
                <a:lnTo>
                  <a:pt x="2050224" y="63500"/>
                </a:lnTo>
                <a:lnTo>
                  <a:pt x="2050224" y="0"/>
                </a:lnTo>
                <a:lnTo>
                  <a:pt x="0" y="0"/>
                </a:lnTo>
                <a:lnTo>
                  <a:pt x="0" y="63500"/>
                </a:lnTo>
                <a:close/>
              </a:path>
            </a:pathLst>
          </a:custGeom>
          <a:solidFill>
            <a:srgbClr val="931215"/>
          </a:solidFill>
        </p:spPr>
        <p:txBody>
          <a:bodyPr wrap="square" lIns="0" tIns="0" rIns="0" bIns="0" rtlCol="0"/>
          <a:lstStyle/>
          <a:p>
            <a:endParaRPr/>
          </a:p>
        </p:txBody>
      </p:sp>
      <p:sp>
        <p:nvSpPr>
          <p:cNvPr id="72" name="object 72"/>
          <p:cNvSpPr/>
          <p:nvPr/>
        </p:nvSpPr>
        <p:spPr>
          <a:xfrm>
            <a:off x="4248150" y="4035555"/>
            <a:ext cx="3752850" cy="63500"/>
          </a:xfrm>
          <a:custGeom>
            <a:avLst/>
            <a:gdLst/>
            <a:ahLst/>
            <a:cxnLst/>
            <a:rect l="l" t="t" r="r" b="b"/>
            <a:pathLst>
              <a:path w="3752850" h="63500">
                <a:moveTo>
                  <a:pt x="0" y="63500"/>
                </a:moveTo>
                <a:lnTo>
                  <a:pt x="3752596" y="63500"/>
                </a:lnTo>
                <a:lnTo>
                  <a:pt x="3752596" y="0"/>
                </a:lnTo>
                <a:lnTo>
                  <a:pt x="0" y="0"/>
                </a:lnTo>
                <a:lnTo>
                  <a:pt x="0" y="63500"/>
                </a:lnTo>
                <a:close/>
              </a:path>
            </a:pathLst>
          </a:custGeom>
          <a:solidFill>
            <a:srgbClr val="931215"/>
          </a:solidFill>
        </p:spPr>
        <p:txBody>
          <a:bodyPr wrap="square" lIns="0" tIns="0" rIns="0" bIns="0" rtlCol="0"/>
          <a:lstStyle/>
          <a:p>
            <a:endParaRPr/>
          </a:p>
        </p:txBody>
      </p:sp>
      <p:sp>
        <p:nvSpPr>
          <p:cNvPr id="73" name="object 73"/>
          <p:cNvSpPr/>
          <p:nvPr/>
        </p:nvSpPr>
        <p:spPr>
          <a:xfrm flipV="1">
            <a:off x="7924800" y="3664424"/>
            <a:ext cx="2268588" cy="45719"/>
          </a:xfrm>
          <a:custGeom>
            <a:avLst/>
            <a:gdLst/>
            <a:ahLst/>
            <a:cxnLst/>
            <a:rect l="l" t="t" r="r" b="b"/>
            <a:pathLst>
              <a:path w="2032000">
                <a:moveTo>
                  <a:pt x="0" y="0"/>
                </a:moveTo>
                <a:lnTo>
                  <a:pt x="2031969" y="0"/>
                </a:lnTo>
              </a:path>
            </a:pathLst>
          </a:custGeom>
          <a:ln w="63500">
            <a:solidFill>
              <a:srgbClr val="931215"/>
            </a:solidFill>
          </a:ln>
        </p:spPr>
        <p:txBody>
          <a:bodyPr wrap="square" lIns="0" tIns="0" rIns="0" bIns="0" rtlCol="0"/>
          <a:lstStyle/>
          <a:p>
            <a:endParaRPr/>
          </a:p>
        </p:txBody>
      </p:sp>
      <p:sp>
        <p:nvSpPr>
          <p:cNvPr id="75" name="object 75"/>
          <p:cNvSpPr/>
          <p:nvPr/>
        </p:nvSpPr>
        <p:spPr>
          <a:xfrm>
            <a:off x="7239000" y="3244646"/>
            <a:ext cx="599440" cy="599440"/>
          </a:xfrm>
          <a:custGeom>
            <a:avLst/>
            <a:gdLst/>
            <a:ahLst/>
            <a:cxnLst/>
            <a:rect l="l" t="t" r="r" b="b"/>
            <a:pathLst>
              <a:path w="599440" h="599439">
                <a:moveTo>
                  <a:pt x="0" y="599274"/>
                </a:moveTo>
                <a:lnTo>
                  <a:pt x="599274" y="599274"/>
                </a:lnTo>
                <a:lnTo>
                  <a:pt x="599274" y="0"/>
                </a:lnTo>
                <a:lnTo>
                  <a:pt x="0" y="0"/>
                </a:lnTo>
                <a:lnTo>
                  <a:pt x="0" y="599274"/>
                </a:lnTo>
                <a:close/>
              </a:path>
            </a:pathLst>
          </a:custGeom>
          <a:solidFill>
            <a:srgbClr val="00AEEF"/>
          </a:solidFill>
        </p:spPr>
        <p:txBody>
          <a:bodyPr wrap="square" lIns="0" tIns="0" rIns="0" bIns="0" rtlCol="0"/>
          <a:lstStyle/>
          <a:p>
            <a:endParaRPr/>
          </a:p>
        </p:txBody>
      </p:sp>
      <p:sp>
        <p:nvSpPr>
          <p:cNvPr id="76" name="object 76"/>
          <p:cNvSpPr txBox="1"/>
          <p:nvPr/>
        </p:nvSpPr>
        <p:spPr>
          <a:xfrm>
            <a:off x="7315047" y="3264350"/>
            <a:ext cx="229870" cy="452120"/>
          </a:xfrm>
          <a:prstGeom prst="rect">
            <a:avLst/>
          </a:prstGeom>
        </p:spPr>
        <p:txBody>
          <a:bodyPr vert="horz" wrap="square" lIns="0" tIns="12700" rIns="0" bIns="0" rtlCol="0">
            <a:spAutoFit/>
          </a:bodyPr>
          <a:lstStyle/>
          <a:p>
            <a:pPr marL="12700">
              <a:lnSpc>
                <a:spcPct val="100000"/>
              </a:lnSpc>
              <a:spcBef>
                <a:spcPts val="100"/>
              </a:spcBef>
            </a:pPr>
            <a:r>
              <a:rPr sz="2800" b="1" spc="185" dirty="0">
                <a:solidFill>
                  <a:srgbClr val="FFFFFF"/>
                </a:solidFill>
                <a:latin typeface="Calibri"/>
                <a:cs typeface="Calibri"/>
              </a:rPr>
              <a:t>3</a:t>
            </a:r>
            <a:endParaRPr sz="2800" dirty="0">
              <a:latin typeface="Calibri"/>
              <a:cs typeface="Calibri"/>
            </a:endParaRPr>
          </a:p>
        </p:txBody>
      </p:sp>
      <p:sp>
        <p:nvSpPr>
          <p:cNvPr id="77" name="object 77"/>
          <p:cNvSpPr/>
          <p:nvPr/>
        </p:nvSpPr>
        <p:spPr>
          <a:xfrm>
            <a:off x="10311139" y="3719274"/>
            <a:ext cx="2256104" cy="0"/>
          </a:xfrm>
          <a:custGeom>
            <a:avLst/>
            <a:gdLst/>
            <a:ahLst/>
            <a:cxnLst/>
            <a:rect l="l" t="t" r="r" b="b"/>
            <a:pathLst>
              <a:path w="1998979">
                <a:moveTo>
                  <a:pt x="0" y="0"/>
                </a:moveTo>
                <a:lnTo>
                  <a:pt x="1998599" y="0"/>
                </a:lnTo>
              </a:path>
            </a:pathLst>
          </a:custGeom>
          <a:ln w="63500">
            <a:solidFill>
              <a:srgbClr val="931215"/>
            </a:solidFill>
          </a:ln>
        </p:spPr>
        <p:txBody>
          <a:bodyPr wrap="square" lIns="0" tIns="0" rIns="0" bIns="0" rtlCol="0"/>
          <a:lstStyle/>
          <a:p>
            <a:endParaRPr/>
          </a:p>
        </p:txBody>
      </p:sp>
      <p:sp>
        <p:nvSpPr>
          <p:cNvPr id="78" name="object 78"/>
          <p:cNvSpPr/>
          <p:nvPr/>
        </p:nvSpPr>
        <p:spPr>
          <a:xfrm>
            <a:off x="12804140" y="3687524"/>
            <a:ext cx="2131060" cy="63500"/>
          </a:xfrm>
          <a:custGeom>
            <a:avLst/>
            <a:gdLst/>
            <a:ahLst/>
            <a:cxnLst/>
            <a:rect l="l" t="t" r="r" b="b"/>
            <a:pathLst>
              <a:path w="2131059" h="63500">
                <a:moveTo>
                  <a:pt x="0" y="63500"/>
                </a:moveTo>
                <a:lnTo>
                  <a:pt x="2130755" y="63500"/>
                </a:lnTo>
                <a:lnTo>
                  <a:pt x="2130755" y="0"/>
                </a:lnTo>
                <a:lnTo>
                  <a:pt x="0" y="0"/>
                </a:lnTo>
                <a:lnTo>
                  <a:pt x="0" y="63500"/>
                </a:lnTo>
                <a:close/>
              </a:path>
            </a:pathLst>
          </a:custGeom>
          <a:solidFill>
            <a:srgbClr val="931215"/>
          </a:solidFill>
        </p:spPr>
        <p:txBody>
          <a:bodyPr wrap="square" lIns="0" tIns="0" rIns="0" bIns="0" rtlCol="0"/>
          <a:lstStyle/>
          <a:p>
            <a:endParaRPr/>
          </a:p>
        </p:txBody>
      </p:sp>
      <p:sp>
        <p:nvSpPr>
          <p:cNvPr id="80" name="object 80"/>
          <p:cNvSpPr/>
          <p:nvPr/>
        </p:nvSpPr>
        <p:spPr>
          <a:xfrm>
            <a:off x="2558558" y="3919901"/>
            <a:ext cx="1099185" cy="0"/>
          </a:xfrm>
          <a:custGeom>
            <a:avLst/>
            <a:gdLst/>
            <a:ahLst/>
            <a:cxnLst/>
            <a:rect l="l" t="t" r="r" b="b"/>
            <a:pathLst>
              <a:path w="1099185">
                <a:moveTo>
                  <a:pt x="0" y="0"/>
                </a:moveTo>
                <a:lnTo>
                  <a:pt x="1099045" y="0"/>
                </a:lnTo>
              </a:path>
            </a:pathLst>
          </a:custGeom>
          <a:ln w="63500">
            <a:solidFill>
              <a:srgbClr val="D5B531"/>
            </a:solidFill>
          </a:ln>
        </p:spPr>
        <p:txBody>
          <a:bodyPr wrap="square" lIns="0" tIns="0" rIns="0" bIns="0" rtlCol="0"/>
          <a:lstStyle/>
          <a:p>
            <a:endParaRPr/>
          </a:p>
        </p:txBody>
      </p:sp>
      <p:sp>
        <p:nvSpPr>
          <p:cNvPr id="81" name="object 81"/>
          <p:cNvSpPr/>
          <p:nvPr/>
        </p:nvSpPr>
        <p:spPr>
          <a:xfrm>
            <a:off x="4797059" y="4223562"/>
            <a:ext cx="744220" cy="0"/>
          </a:xfrm>
          <a:custGeom>
            <a:avLst/>
            <a:gdLst/>
            <a:ahLst/>
            <a:cxnLst/>
            <a:rect l="l" t="t" r="r" b="b"/>
            <a:pathLst>
              <a:path w="744220">
                <a:moveTo>
                  <a:pt x="0" y="0"/>
                </a:moveTo>
                <a:lnTo>
                  <a:pt x="744207" y="0"/>
                </a:lnTo>
              </a:path>
            </a:pathLst>
          </a:custGeom>
          <a:ln w="63500">
            <a:solidFill>
              <a:srgbClr val="D5B531"/>
            </a:solidFill>
          </a:ln>
        </p:spPr>
        <p:txBody>
          <a:bodyPr wrap="square" lIns="0" tIns="0" rIns="0" bIns="0" rtlCol="0"/>
          <a:lstStyle/>
          <a:p>
            <a:endParaRPr/>
          </a:p>
        </p:txBody>
      </p:sp>
      <p:sp>
        <p:nvSpPr>
          <p:cNvPr id="82" name="object 82"/>
          <p:cNvSpPr/>
          <p:nvPr/>
        </p:nvSpPr>
        <p:spPr>
          <a:xfrm>
            <a:off x="6629400" y="4219944"/>
            <a:ext cx="744220" cy="0"/>
          </a:xfrm>
          <a:custGeom>
            <a:avLst/>
            <a:gdLst/>
            <a:ahLst/>
            <a:cxnLst/>
            <a:rect l="l" t="t" r="r" b="b"/>
            <a:pathLst>
              <a:path w="744220">
                <a:moveTo>
                  <a:pt x="0" y="0"/>
                </a:moveTo>
                <a:lnTo>
                  <a:pt x="744207" y="0"/>
                </a:lnTo>
              </a:path>
            </a:pathLst>
          </a:custGeom>
          <a:ln w="63500">
            <a:solidFill>
              <a:srgbClr val="D5B531"/>
            </a:solidFill>
          </a:ln>
        </p:spPr>
        <p:txBody>
          <a:bodyPr wrap="square" lIns="0" tIns="0" rIns="0" bIns="0" rtlCol="0"/>
          <a:lstStyle/>
          <a:p>
            <a:endParaRPr/>
          </a:p>
        </p:txBody>
      </p:sp>
      <p:sp>
        <p:nvSpPr>
          <p:cNvPr id="83" name="object 83"/>
          <p:cNvSpPr/>
          <p:nvPr/>
        </p:nvSpPr>
        <p:spPr>
          <a:xfrm>
            <a:off x="5733964" y="4219944"/>
            <a:ext cx="744220" cy="0"/>
          </a:xfrm>
          <a:custGeom>
            <a:avLst/>
            <a:gdLst/>
            <a:ahLst/>
            <a:cxnLst/>
            <a:rect l="l" t="t" r="r" b="b"/>
            <a:pathLst>
              <a:path w="744220">
                <a:moveTo>
                  <a:pt x="0" y="0"/>
                </a:moveTo>
                <a:lnTo>
                  <a:pt x="744207" y="0"/>
                </a:lnTo>
              </a:path>
            </a:pathLst>
          </a:custGeom>
          <a:ln w="63500">
            <a:solidFill>
              <a:srgbClr val="D5B531"/>
            </a:solidFill>
          </a:ln>
        </p:spPr>
        <p:txBody>
          <a:bodyPr wrap="square" lIns="0" tIns="0" rIns="0" bIns="0" rtlCol="0"/>
          <a:lstStyle/>
          <a:p>
            <a:endParaRPr/>
          </a:p>
        </p:txBody>
      </p:sp>
      <p:sp>
        <p:nvSpPr>
          <p:cNvPr id="84" name="object 84"/>
          <p:cNvSpPr/>
          <p:nvPr/>
        </p:nvSpPr>
        <p:spPr>
          <a:xfrm>
            <a:off x="7904778" y="3907588"/>
            <a:ext cx="1762760" cy="0"/>
          </a:xfrm>
          <a:custGeom>
            <a:avLst/>
            <a:gdLst/>
            <a:ahLst/>
            <a:cxnLst/>
            <a:rect l="l" t="t" r="r" b="b"/>
            <a:pathLst>
              <a:path w="1762759">
                <a:moveTo>
                  <a:pt x="0" y="0"/>
                </a:moveTo>
                <a:lnTo>
                  <a:pt x="1762493" y="0"/>
                </a:lnTo>
              </a:path>
            </a:pathLst>
          </a:custGeom>
          <a:ln w="63500">
            <a:solidFill>
              <a:srgbClr val="D5B531"/>
            </a:solidFill>
          </a:ln>
        </p:spPr>
        <p:txBody>
          <a:bodyPr wrap="square" lIns="0" tIns="0" rIns="0" bIns="0" rtlCol="0"/>
          <a:lstStyle/>
          <a:p>
            <a:endParaRPr/>
          </a:p>
        </p:txBody>
      </p:sp>
      <p:sp>
        <p:nvSpPr>
          <p:cNvPr id="85" name="object 85"/>
          <p:cNvSpPr/>
          <p:nvPr/>
        </p:nvSpPr>
        <p:spPr>
          <a:xfrm>
            <a:off x="5224214" y="4391983"/>
            <a:ext cx="2176780" cy="0"/>
          </a:xfrm>
          <a:custGeom>
            <a:avLst/>
            <a:gdLst/>
            <a:ahLst/>
            <a:cxnLst/>
            <a:rect l="l" t="t" r="r" b="b"/>
            <a:pathLst>
              <a:path w="2176779">
                <a:moveTo>
                  <a:pt x="0" y="0"/>
                </a:moveTo>
                <a:lnTo>
                  <a:pt x="2176272" y="0"/>
                </a:lnTo>
              </a:path>
            </a:pathLst>
          </a:custGeom>
          <a:ln w="63500">
            <a:solidFill>
              <a:srgbClr val="40AD49"/>
            </a:solidFill>
          </a:ln>
        </p:spPr>
        <p:txBody>
          <a:bodyPr wrap="square" lIns="0" tIns="0" rIns="0" bIns="0" rtlCol="0"/>
          <a:lstStyle/>
          <a:p>
            <a:endParaRPr/>
          </a:p>
        </p:txBody>
      </p:sp>
      <p:sp>
        <p:nvSpPr>
          <p:cNvPr id="86" name="object 86"/>
          <p:cNvSpPr/>
          <p:nvPr/>
        </p:nvSpPr>
        <p:spPr>
          <a:xfrm flipV="1">
            <a:off x="8046430" y="3977640"/>
            <a:ext cx="2056310" cy="83468"/>
          </a:xfrm>
          <a:custGeom>
            <a:avLst/>
            <a:gdLst/>
            <a:ahLst/>
            <a:cxnLst/>
            <a:rect l="l" t="t" r="r" b="b"/>
            <a:pathLst>
              <a:path w="666750">
                <a:moveTo>
                  <a:pt x="0" y="0"/>
                </a:moveTo>
                <a:lnTo>
                  <a:pt x="666597" y="0"/>
                </a:lnTo>
              </a:path>
            </a:pathLst>
          </a:custGeom>
          <a:ln w="63500">
            <a:solidFill>
              <a:srgbClr val="40AD49"/>
            </a:solidFill>
          </a:ln>
        </p:spPr>
        <p:txBody>
          <a:bodyPr wrap="square" lIns="0" tIns="0" rIns="0" bIns="0" rtlCol="0"/>
          <a:lstStyle/>
          <a:p>
            <a:endParaRPr/>
          </a:p>
        </p:txBody>
      </p:sp>
      <p:sp>
        <p:nvSpPr>
          <p:cNvPr id="87" name="object 87"/>
          <p:cNvSpPr/>
          <p:nvPr/>
        </p:nvSpPr>
        <p:spPr>
          <a:xfrm flipV="1">
            <a:off x="10971422" y="4015389"/>
            <a:ext cx="1110087" cy="45719"/>
          </a:xfrm>
          <a:custGeom>
            <a:avLst/>
            <a:gdLst/>
            <a:ahLst/>
            <a:cxnLst/>
            <a:rect l="l" t="t" r="r" b="b"/>
            <a:pathLst>
              <a:path w="666750">
                <a:moveTo>
                  <a:pt x="0" y="0"/>
                </a:moveTo>
                <a:lnTo>
                  <a:pt x="666597" y="0"/>
                </a:lnTo>
              </a:path>
            </a:pathLst>
          </a:custGeom>
          <a:ln w="63500">
            <a:solidFill>
              <a:srgbClr val="40AD49"/>
            </a:solidFill>
          </a:ln>
        </p:spPr>
        <p:txBody>
          <a:bodyPr wrap="square" lIns="0" tIns="0" rIns="0" bIns="0" rtlCol="0"/>
          <a:lstStyle/>
          <a:p>
            <a:endParaRPr/>
          </a:p>
        </p:txBody>
      </p:sp>
      <p:sp>
        <p:nvSpPr>
          <p:cNvPr id="88" name="object 88"/>
          <p:cNvSpPr/>
          <p:nvPr/>
        </p:nvSpPr>
        <p:spPr>
          <a:xfrm>
            <a:off x="13536217" y="4061108"/>
            <a:ext cx="666750" cy="0"/>
          </a:xfrm>
          <a:custGeom>
            <a:avLst/>
            <a:gdLst/>
            <a:ahLst/>
            <a:cxnLst/>
            <a:rect l="l" t="t" r="r" b="b"/>
            <a:pathLst>
              <a:path w="666750">
                <a:moveTo>
                  <a:pt x="0" y="0"/>
                </a:moveTo>
                <a:lnTo>
                  <a:pt x="666597" y="0"/>
                </a:lnTo>
              </a:path>
            </a:pathLst>
          </a:custGeom>
          <a:ln w="63500">
            <a:solidFill>
              <a:srgbClr val="40AD49"/>
            </a:solidFill>
          </a:ln>
        </p:spPr>
        <p:txBody>
          <a:bodyPr wrap="square" lIns="0" tIns="0" rIns="0" bIns="0" rtlCol="0"/>
          <a:lstStyle/>
          <a:p>
            <a:endParaRPr/>
          </a:p>
        </p:txBody>
      </p:sp>
      <p:sp>
        <p:nvSpPr>
          <p:cNvPr id="89" name="object 89"/>
          <p:cNvSpPr/>
          <p:nvPr/>
        </p:nvSpPr>
        <p:spPr>
          <a:xfrm>
            <a:off x="10462307" y="3851188"/>
            <a:ext cx="842644" cy="0"/>
          </a:xfrm>
          <a:custGeom>
            <a:avLst/>
            <a:gdLst/>
            <a:ahLst/>
            <a:cxnLst/>
            <a:rect l="l" t="t" r="r" b="b"/>
            <a:pathLst>
              <a:path w="842645">
                <a:moveTo>
                  <a:pt x="0" y="0"/>
                </a:moveTo>
                <a:lnTo>
                  <a:pt x="842416" y="0"/>
                </a:lnTo>
              </a:path>
            </a:pathLst>
          </a:custGeom>
          <a:ln w="63500">
            <a:solidFill>
              <a:srgbClr val="D5B531"/>
            </a:solidFill>
          </a:ln>
        </p:spPr>
        <p:txBody>
          <a:bodyPr wrap="square" lIns="0" tIns="0" rIns="0" bIns="0" rtlCol="0"/>
          <a:lstStyle/>
          <a:p>
            <a:endParaRPr/>
          </a:p>
        </p:txBody>
      </p:sp>
      <p:sp>
        <p:nvSpPr>
          <p:cNvPr id="90" name="object 90"/>
          <p:cNvSpPr/>
          <p:nvPr/>
        </p:nvSpPr>
        <p:spPr>
          <a:xfrm>
            <a:off x="13027102" y="3851188"/>
            <a:ext cx="842644" cy="0"/>
          </a:xfrm>
          <a:custGeom>
            <a:avLst/>
            <a:gdLst/>
            <a:ahLst/>
            <a:cxnLst/>
            <a:rect l="l" t="t" r="r" b="b"/>
            <a:pathLst>
              <a:path w="842644">
                <a:moveTo>
                  <a:pt x="0" y="0"/>
                </a:moveTo>
                <a:lnTo>
                  <a:pt x="842416" y="0"/>
                </a:lnTo>
              </a:path>
            </a:pathLst>
          </a:custGeom>
          <a:ln w="63500">
            <a:solidFill>
              <a:srgbClr val="D5B531"/>
            </a:solidFill>
          </a:ln>
        </p:spPr>
        <p:txBody>
          <a:bodyPr wrap="square" lIns="0" tIns="0" rIns="0" bIns="0" rtlCol="0"/>
          <a:lstStyle/>
          <a:p>
            <a:endParaRPr/>
          </a:p>
        </p:txBody>
      </p:sp>
      <p:sp>
        <p:nvSpPr>
          <p:cNvPr id="94" name="object 94"/>
          <p:cNvSpPr/>
          <p:nvPr/>
        </p:nvSpPr>
        <p:spPr>
          <a:xfrm>
            <a:off x="7209661" y="3052883"/>
            <a:ext cx="279400" cy="0"/>
          </a:xfrm>
          <a:custGeom>
            <a:avLst/>
            <a:gdLst/>
            <a:ahLst/>
            <a:cxnLst/>
            <a:rect l="l" t="t" r="r" b="b"/>
            <a:pathLst>
              <a:path w="279400">
                <a:moveTo>
                  <a:pt x="0" y="0"/>
                </a:moveTo>
                <a:lnTo>
                  <a:pt x="279019" y="0"/>
                </a:lnTo>
              </a:path>
            </a:pathLst>
          </a:custGeom>
          <a:ln w="12700">
            <a:solidFill>
              <a:srgbClr val="000000"/>
            </a:solidFill>
          </a:ln>
        </p:spPr>
        <p:txBody>
          <a:bodyPr wrap="square" lIns="0" tIns="0" rIns="0" bIns="0" rtlCol="0"/>
          <a:lstStyle/>
          <a:p>
            <a:endParaRPr/>
          </a:p>
        </p:txBody>
      </p:sp>
      <p:sp>
        <p:nvSpPr>
          <p:cNvPr id="95" name="object 95"/>
          <p:cNvSpPr/>
          <p:nvPr/>
        </p:nvSpPr>
        <p:spPr>
          <a:xfrm>
            <a:off x="10299700" y="3171987"/>
            <a:ext cx="279400" cy="0"/>
          </a:xfrm>
          <a:custGeom>
            <a:avLst/>
            <a:gdLst/>
            <a:ahLst/>
            <a:cxnLst/>
            <a:rect l="l" t="t" r="r" b="b"/>
            <a:pathLst>
              <a:path w="279400">
                <a:moveTo>
                  <a:pt x="0" y="0"/>
                </a:moveTo>
                <a:lnTo>
                  <a:pt x="279019" y="0"/>
                </a:lnTo>
              </a:path>
            </a:pathLst>
          </a:custGeom>
          <a:ln w="12700">
            <a:solidFill>
              <a:srgbClr val="000000"/>
            </a:solidFill>
          </a:ln>
        </p:spPr>
        <p:txBody>
          <a:bodyPr wrap="square" lIns="0" tIns="0" rIns="0" bIns="0" rtlCol="0"/>
          <a:lstStyle/>
          <a:p>
            <a:endParaRPr/>
          </a:p>
        </p:txBody>
      </p:sp>
      <p:sp>
        <p:nvSpPr>
          <p:cNvPr id="14" name="object 51">
            <a:extLst>
              <a:ext uri="{FF2B5EF4-FFF2-40B4-BE49-F238E27FC236}">
                <a16:creationId xmlns:a16="http://schemas.microsoft.com/office/drawing/2014/main" id="{8C5A2284-2D2E-4EC8-947E-35DE1C5491D7}"/>
              </a:ext>
            </a:extLst>
          </p:cNvPr>
          <p:cNvSpPr txBox="1"/>
          <p:nvPr/>
        </p:nvSpPr>
        <p:spPr>
          <a:xfrm>
            <a:off x="1818005" y="5455931"/>
            <a:ext cx="2296795" cy="1128258"/>
          </a:xfrm>
          <a:prstGeom prst="rect">
            <a:avLst/>
          </a:prstGeom>
        </p:spPr>
        <p:txBody>
          <a:bodyPr vert="horz" wrap="square" lIns="0" tIns="12700" rIns="0" bIns="0" rtlCol="0">
            <a:spAutoFit/>
          </a:bodyPr>
          <a:lstStyle/>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Confirm participants; </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Negotiate contracts;</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Detail work plan; </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Confirm workarounds and opportunities for COVID-19 impacts on project activities; and,</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Revisit the originally stated Problem Brief</a:t>
            </a:r>
            <a:endParaRPr sz="900" dirty="0">
              <a:latin typeface="Arial"/>
              <a:cs typeface="Arial"/>
            </a:endParaRPr>
          </a:p>
        </p:txBody>
      </p:sp>
      <p:sp>
        <p:nvSpPr>
          <p:cNvPr id="15" name="object 51">
            <a:extLst>
              <a:ext uri="{FF2B5EF4-FFF2-40B4-BE49-F238E27FC236}">
                <a16:creationId xmlns:a16="http://schemas.microsoft.com/office/drawing/2014/main" id="{E643F03E-9CC3-4D67-A18B-3EE819520FC3}"/>
              </a:ext>
            </a:extLst>
          </p:cNvPr>
          <p:cNvSpPr txBox="1"/>
          <p:nvPr/>
        </p:nvSpPr>
        <p:spPr>
          <a:xfrm>
            <a:off x="4278922" y="5429305"/>
            <a:ext cx="2694394" cy="1884234"/>
          </a:xfrm>
          <a:prstGeom prst="rect">
            <a:avLst/>
          </a:prstGeom>
        </p:spPr>
        <p:txBody>
          <a:bodyPr vert="horz" wrap="square" lIns="0" tIns="12700" rIns="0" bIns="0" rtlCol="0" anchor="t">
            <a:spAutoFit/>
          </a:bodyPr>
          <a:lstStyle/>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latin typeface="Roboto"/>
              </a:rPr>
              <a:t>Undertake research and survey</a:t>
            </a:r>
            <a:r>
              <a:rPr lang="en-US" sz="900" b="0" i="0" dirty="0">
                <a:effectLst/>
                <a:latin typeface="Roboto"/>
              </a:rPr>
              <a:t> </a:t>
            </a:r>
            <a:r>
              <a:rPr lang="en-US" sz="900" dirty="0">
                <a:latin typeface="Roboto"/>
              </a:rPr>
              <a:t>stakeholders to</a:t>
            </a:r>
            <a:r>
              <a:rPr lang="en-US" sz="900" b="0" i="0" dirty="0">
                <a:effectLst/>
                <a:latin typeface="Roboto"/>
              </a:rPr>
              <a:t> determine</a:t>
            </a:r>
            <a:r>
              <a:rPr lang="en-US" sz="900" dirty="0">
                <a:latin typeface="Roboto"/>
              </a:rPr>
              <a:t> </a:t>
            </a:r>
            <a:r>
              <a:rPr lang="en-US" sz="900" b="0" i="0" dirty="0">
                <a:effectLst/>
                <a:latin typeface="Roboto"/>
              </a:rPr>
              <a:t>priority housing &amp; related urbanization/local development challenges, data gaps, and opportunity costs of missing data;</a:t>
            </a:r>
            <a:endParaRPr lang="en-US" sz="900" dirty="0">
              <a:latin typeface="Roboto"/>
            </a:endParaRP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t>A</a:t>
            </a:r>
            <a:r>
              <a:rPr lang="en-US" sz="900" b="0" i="0" dirty="0">
                <a:effectLst/>
                <a:latin typeface="Roboto"/>
              </a:rPr>
              <a:t>nalyze results and report back to participants;</a:t>
            </a:r>
            <a:r>
              <a:rPr lang="en-US" sz="900" dirty="0">
                <a:latin typeface="Roboto"/>
              </a:rPr>
              <a:t> </a:t>
            </a:r>
            <a:endParaRPr lang="en-US" sz="900" b="0" i="0" dirty="0">
              <a:effectLst/>
              <a:latin typeface="Roboto"/>
            </a:endParaRP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latin typeface="Roboto"/>
              </a:rPr>
              <a:t>Identify organizations who use housing and NHS priorities related data at a local level to ensure the “system” is engaged</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effectLst/>
                <a:latin typeface="Roboto"/>
              </a:rPr>
              <a:t>Prepare initial stakeholder engagement packages, comprising overarching questions for data sets, and devising how complex community data sets can be meshed with local priorities</a:t>
            </a:r>
            <a:endParaRPr sz="900">
              <a:latin typeface="Arial"/>
              <a:cs typeface="Arial"/>
            </a:endParaRPr>
          </a:p>
        </p:txBody>
      </p:sp>
      <p:sp>
        <p:nvSpPr>
          <p:cNvPr id="16" name="object 18">
            <a:extLst>
              <a:ext uri="{FF2B5EF4-FFF2-40B4-BE49-F238E27FC236}">
                <a16:creationId xmlns:a16="http://schemas.microsoft.com/office/drawing/2014/main" id="{E00A3522-34F4-446E-BA46-D8DBED7D68B0}"/>
              </a:ext>
            </a:extLst>
          </p:cNvPr>
          <p:cNvSpPr/>
          <p:nvPr/>
        </p:nvSpPr>
        <p:spPr>
          <a:xfrm>
            <a:off x="4332580" y="3528539"/>
            <a:ext cx="279400" cy="0"/>
          </a:xfrm>
          <a:custGeom>
            <a:avLst/>
            <a:gdLst/>
            <a:ahLst/>
            <a:cxnLst/>
            <a:rect l="l" t="t" r="r" b="b"/>
            <a:pathLst>
              <a:path w="279400">
                <a:moveTo>
                  <a:pt x="0" y="0"/>
                </a:moveTo>
                <a:lnTo>
                  <a:pt x="279019" y="0"/>
                </a:lnTo>
              </a:path>
            </a:pathLst>
          </a:custGeom>
          <a:ln w="12700">
            <a:solidFill>
              <a:srgbClr val="000000"/>
            </a:solidFill>
          </a:ln>
        </p:spPr>
        <p:txBody>
          <a:bodyPr wrap="square" lIns="0" tIns="0" rIns="0" bIns="0" rtlCol="0"/>
          <a:lstStyle/>
          <a:p>
            <a:endParaRPr/>
          </a:p>
        </p:txBody>
      </p:sp>
      <p:sp>
        <p:nvSpPr>
          <p:cNvPr id="17" name="object 51">
            <a:extLst>
              <a:ext uri="{FF2B5EF4-FFF2-40B4-BE49-F238E27FC236}">
                <a16:creationId xmlns:a16="http://schemas.microsoft.com/office/drawing/2014/main" id="{4D35414A-81E4-4DDE-848F-8C501DAC96B7}"/>
              </a:ext>
            </a:extLst>
          </p:cNvPr>
          <p:cNvSpPr txBox="1"/>
          <p:nvPr/>
        </p:nvSpPr>
        <p:spPr>
          <a:xfrm>
            <a:off x="7293698" y="5344169"/>
            <a:ext cx="2899689" cy="2063642"/>
          </a:xfrm>
          <a:prstGeom prst="rect">
            <a:avLst/>
          </a:prstGeom>
        </p:spPr>
        <p:txBody>
          <a:bodyPr vert="horz" wrap="square" lIns="0" tIns="12700" rIns="0" bIns="0" rtlCol="0" anchor="t">
            <a:spAutoFit/>
          </a:bodyPr>
          <a:lstStyle/>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effectLst/>
                <a:latin typeface="Roboto"/>
              </a:rPr>
              <a:t>National level ideat</a:t>
            </a:r>
            <a:r>
              <a:rPr lang="en-US" sz="900" dirty="0">
                <a:latin typeface="Roboto"/>
              </a:rPr>
              <a:t>ion session for local partners. </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solidFill>
                  <a:srgbClr val="000000"/>
                </a:solidFill>
                <a:latin typeface="Roboto"/>
              </a:rPr>
              <a:t>Local</a:t>
            </a:r>
            <a:r>
              <a:rPr lang="en-US" sz="900" b="0" i="0" dirty="0">
                <a:solidFill>
                  <a:srgbClr val="000000"/>
                </a:solidFill>
                <a:effectLst/>
                <a:latin typeface="Roboto"/>
              </a:rPr>
              <a:t> engagement of stakeholders in design charettes/workshops;</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latin typeface="Roboto"/>
              </a:rPr>
              <a:t>National and local engagement sessions to share ideas and confirm prototypes;</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Prepare prototypes for dissemination including designs for new data sets and/or new ways of organizing and presenting existing data, new and modified presentation graphics, including story boards for infographics and short videos; and,</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Prepare communication packages for distribution to participants and trial groups.</a:t>
            </a:r>
          </a:p>
          <a:p>
            <a:pPr marL="184150" marR="5080" indent="-171450">
              <a:lnSpc>
                <a:spcPct val="111100"/>
              </a:lnSpc>
              <a:spcBef>
                <a:spcPts val="100"/>
              </a:spcBef>
              <a:buFont typeface="Arial" panose="020B0604020202020204" pitchFamily="34" charset="0"/>
              <a:buChar char="•"/>
              <a:tabLst>
                <a:tab pos="240665" algn="l"/>
                <a:tab pos="241300" algn="l"/>
              </a:tabLst>
            </a:pPr>
            <a:endParaRPr sz="900" dirty="0">
              <a:latin typeface="Arial"/>
              <a:cs typeface="Arial"/>
            </a:endParaRPr>
          </a:p>
        </p:txBody>
      </p:sp>
      <p:sp>
        <p:nvSpPr>
          <p:cNvPr id="25" name="object 51">
            <a:extLst>
              <a:ext uri="{FF2B5EF4-FFF2-40B4-BE49-F238E27FC236}">
                <a16:creationId xmlns:a16="http://schemas.microsoft.com/office/drawing/2014/main" id="{9E16FE86-87BB-44F6-8F80-164C06659A3B}"/>
              </a:ext>
            </a:extLst>
          </p:cNvPr>
          <p:cNvSpPr txBox="1"/>
          <p:nvPr/>
        </p:nvSpPr>
        <p:spPr>
          <a:xfrm>
            <a:off x="10272295" y="5408639"/>
            <a:ext cx="2440236" cy="782265"/>
          </a:xfrm>
          <a:prstGeom prst="rect">
            <a:avLst/>
          </a:prstGeom>
        </p:spPr>
        <p:txBody>
          <a:bodyPr vert="horz" wrap="square" lIns="0" tIns="12700" rIns="0" bIns="0" rtlCol="0">
            <a:spAutoFit/>
          </a:bodyPr>
          <a:lstStyle/>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Engage participants in design charettes/workshops,</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Test and refine phase 3 prototypes for new data sets, indicators, communication tools, stories with user audiences</a:t>
            </a:r>
            <a:endParaRPr sz="900" dirty="0">
              <a:latin typeface="Arial"/>
              <a:cs typeface="Arial"/>
            </a:endParaRPr>
          </a:p>
        </p:txBody>
      </p:sp>
      <p:sp>
        <p:nvSpPr>
          <p:cNvPr id="33" name="object 51">
            <a:extLst>
              <a:ext uri="{FF2B5EF4-FFF2-40B4-BE49-F238E27FC236}">
                <a16:creationId xmlns:a16="http://schemas.microsoft.com/office/drawing/2014/main" id="{40AEC864-E83B-49B5-8576-0689F3C82B53}"/>
              </a:ext>
            </a:extLst>
          </p:cNvPr>
          <p:cNvSpPr txBox="1"/>
          <p:nvPr/>
        </p:nvSpPr>
        <p:spPr>
          <a:xfrm>
            <a:off x="12762214" y="5410086"/>
            <a:ext cx="2440236" cy="1256370"/>
          </a:xfrm>
          <a:prstGeom prst="rect">
            <a:avLst/>
          </a:prstGeom>
        </p:spPr>
        <p:txBody>
          <a:bodyPr vert="horz" wrap="square" lIns="0" tIns="12700" rIns="0" bIns="0" rtlCol="0" anchor="t">
            <a:spAutoFit/>
          </a:bodyPr>
          <a:lstStyle/>
          <a:p>
            <a:pPr marL="184150" marR="5080" indent="-171450">
              <a:lnSpc>
                <a:spcPct val="111100"/>
              </a:lnSpc>
              <a:spcBef>
                <a:spcPts val="100"/>
              </a:spcBef>
              <a:buFont typeface="Arial" panose="020B0604020202020204" pitchFamily="34" charset="0"/>
              <a:buChar char="•"/>
              <a:tabLst>
                <a:tab pos="240665" algn="l"/>
                <a:tab pos="241300" algn="l"/>
              </a:tabLst>
            </a:pPr>
            <a:r>
              <a:rPr lang="en-US" sz="900" dirty="0">
                <a:solidFill>
                  <a:srgbClr val="000000"/>
                </a:solidFill>
                <a:latin typeface="Roboto"/>
              </a:rPr>
              <a:t>Follow-up survey</a:t>
            </a:r>
            <a:r>
              <a:rPr lang="en-US" sz="900" b="0" i="0" dirty="0">
                <a:solidFill>
                  <a:srgbClr val="000000"/>
                </a:solidFill>
                <a:effectLst/>
                <a:latin typeface="Roboto"/>
              </a:rPr>
              <a:t> </a:t>
            </a:r>
            <a:r>
              <a:rPr lang="en-US" sz="900" dirty="0">
                <a:solidFill>
                  <a:srgbClr val="000000"/>
                </a:solidFill>
                <a:latin typeface="Roboto"/>
              </a:rPr>
              <a:t>all stakeholders;</a:t>
            </a:r>
            <a:endParaRPr lang="en-US" sz="900" b="0" i="0" dirty="0">
              <a:solidFill>
                <a:srgbClr val="000000"/>
              </a:solidFill>
              <a:effectLst/>
              <a:latin typeface="Roboto"/>
            </a:endParaRP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Lessons learned roundtable with senior CMHC and Statistics Canada officials, consortium leaders, and members of the Canadian Housing Policy Roundtable</a:t>
            </a:r>
          </a:p>
          <a:p>
            <a:pPr marL="184150" marR="5080" indent="-171450">
              <a:lnSpc>
                <a:spcPct val="111100"/>
              </a:lnSpc>
              <a:spcBef>
                <a:spcPts val="100"/>
              </a:spcBef>
              <a:buFont typeface="Arial" panose="020B0604020202020204" pitchFamily="34" charset="0"/>
              <a:buChar char="•"/>
              <a:tabLst>
                <a:tab pos="240665" algn="l"/>
                <a:tab pos="241300" algn="l"/>
              </a:tabLst>
            </a:pPr>
            <a:r>
              <a:rPr lang="en-US" sz="900" b="0" i="0" dirty="0">
                <a:solidFill>
                  <a:srgbClr val="000000"/>
                </a:solidFill>
                <a:effectLst/>
                <a:latin typeface="Roboto"/>
              </a:rPr>
              <a:t>Preparation of roadmap document designed to move project results from concept to impact.</a:t>
            </a:r>
            <a:endParaRPr sz="900" dirty="0">
              <a:latin typeface="Arial"/>
              <a:cs typeface="Arial"/>
            </a:endParaRPr>
          </a:p>
        </p:txBody>
      </p:sp>
      <p:sp>
        <p:nvSpPr>
          <p:cNvPr id="40" name="object 67">
            <a:extLst>
              <a:ext uri="{FF2B5EF4-FFF2-40B4-BE49-F238E27FC236}">
                <a16:creationId xmlns:a16="http://schemas.microsoft.com/office/drawing/2014/main" id="{B3F6B3D0-3267-421C-90F4-4B54390071A2}"/>
              </a:ext>
            </a:extLst>
          </p:cNvPr>
          <p:cNvSpPr txBox="1"/>
          <p:nvPr/>
        </p:nvSpPr>
        <p:spPr>
          <a:xfrm>
            <a:off x="1933410" y="9079698"/>
            <a:ext cx="2298253" cy="142475"/>
          </a:xfrm>
          <a:prstGeom prst="rect">
            <a:avLst/>
          </a:prstGeom>
        </p:spPr>
        <p:txBody>
          <a:bodyPr vert="horz" wrap="square" lIns="0" tIns="10160" rIns="0" bIns="0" rtlCol="0">
            <a:spAutoFit/>
          </a:bodyPr>
          <a:lstStyle/>
          <a:p>
            <a:pPr marL="241300" marR="5080" indent="-228600">
              <a:lnSpc>
                <a:spcPct val="101899"/>
              </a:lnSpc>
              <a:spcBef>
                <a:spcPts val="80"/>
              </a:spcBef>
              <a:buChar char="•"/>
              <a:tabLst>
                <a:tab pos="241300" algn="l"/>
              </a:tabLst>
            </a:pPr>
            <a:r>
              <a:rPr lang="en-CA" sz="900" spc="-35" dirty="0">
                <a:solidFill>
                  <a:srgbClr val="414042"/>
                </a:solidFill>
                <a:latin typeface="Arial"/>
                <a:cs typeface="Arial"/>
              </a:rPr>
              <a:t>Enter into partnership agreement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p:nvPr/>
        </p:nvSpPr>
        <p:spPr>
          <a:xfrm>
            <a:off x="4475622" y="3429000"/>
            <a:ext cx="6120000" cy="5950171"/>
          </a:xfrm>
          <a:prstGeom prst="ellipse">
            <a:avLst/>
          </a:prstGeom>
          <a:solidFill>
            <a:srgbClr val="D8D8D8"/>
          </a:solidFill>
          <a:ln w="12700" cap="flat" cmpd="sng">
            <a:solidFill>
              <a:schemeClr val="l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113" name="Shape 113"/>
          <p:cNvSpPr/>
          <p:nvPr/>
        </p:nvSpPr>
        <p:spPr>
          <a:xfrm>
            <a:off x="4634488" y="3533081"/>
            <a:ext cx="5802268" cy="5724000"/>
          </a:xfrm>
          <a:prstGeom prst="ellipse">
            <a:avLst/>
          </a:prstGeom>
          <a:solidFill>
            <a:schemeClr val="accent3"/>
          </a:solidFill>
          <a:ln w="12700" cap="flat" cmpd="sng">
            <a:solidFill>
              <a:schemeClr val="l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115" name="Shape 115"/>
          <p:cNvSpPr/>
          <p:nvPr/>
        </p:nvSpPr>
        <p:spPr>
          <a:xfrm>
            <a:off x="104838" y="7251005"/>
            <a:ext cx="4490040" cy="1726860"/>
          </a:xfrm>
          <a:prstGeom prst="rect">
            <a:avLst/>
          </a:prstGeom>
          <a:noFill/>
          <a:ln>
            <a:noFill/>
          </a:ln>
        </p:spPr>
        <p:txBody>
          <a:bodyPr lIns="155422" tIns="77691" rIns="155422" bIns="77691" anchor="t" anchorCtr="0">
            <a:noAutofit/>
          </a:bodyPr>
          <a:lstStyle/>
          <a:p>
            <a:pPr marL="291465" indent="-291465">
              <a:buClr>
                <a:srgbClr val="000000"/>
              </a:buClr>
              <a:buSzPct val="100000"/>
              <a:buFont typeface="Arial"/>
              <a:buChar char="•"/>
            </a:pPr>
            <a:r>
              <a:rPr lang="en-CA" sz="1700" dirty="0"/>
              <a:t>Accountable for innovation lab design, decision-making, project management, stakeholder collaboration and engagement design, communications, evaluation, fund development, budget oversight, and design and implementation of the Lab activities.</a:t>
            </a:r>
            <a:endParaRPr lang="en-US"/>
          </a:p>
        </p:txBody>
      </p:sp>
      <p:sp>
        <p:nvSpPr>
          <p:cNvPr id="116" name="Shape 116"/>
          <p:cNvSpPr txBox="1">
            <a:spLocks noGrp="1"/>
          </p:cNvSpPr>
          <p:nvPr>
            <p:ph type="title"/>
          </p:nvPr>
        </p:nvSpPr>
        <p:spPr>
          <a:xfrm>
            <a:off x="776293" y="462336"/>
            <a:ext cx="13990320" cy="987871"/>
          </a:xfrm>
          <a:prstGeom prst="rect">
            <a:avLst/>
          </a:prstGeom>
          <a:noFill/>
          <a:ln>
            <a:noFill/>
          </a:ln>
        </p:spPr>
        <p:txBody>
          <a:bodyPr wrap="square" lIns="139527" tIns="69742" rIns="139527" bIns="69742" anchor="t" anchorCtr="0">
            <a:noAutofit/>
          </a:bodyPr>
          <a:lstStyle/>
          <a:p>
            <a:pPr>
              <a:buSzPct val="25000"/>
            </a:pPr>
            <a:r>
              <a:rPr lang="en-CA" sz="4251" dirty="0"/>
              <a:t>Community Data Lab – Governance Structure</a:t>
            </a:r>
          </a:p>
        </p:txBody>
      </p:sp>
      <p:sp>
        <p:nvSpPr>
          <p:cNvPr id="117" name="Shape 117"/>
          <p:cNvSpPr txBox="1">
            <a:spLocks noGrp="1"/>
          </p:cNvSpPr>
          <p:nvPr>
            <p:ph type="body" idx="1"/>
          </p:nvPr>
        </p:nvSpPr>
        <p:spPr>
          <a:xfrm>
            <a:off x="823239" y="1504668"/>
            <a:ext cx="13990320" cy="1151303"/>
          </a:xfrm>
          <a:prstGeom prst="rect">
            <a:avLst/>
          </a:prstGeom>
          <a:noFill/>
          <a:ln>
            <a:noFill/>
          </a:ln>
        </p:spPr>
        <p:txBody>
          <a:bodyPr wrap="square" lIns="155422" tIns="155422" rIns="155422" bIns="155422" anchor="t" anchorCtr="0">
            <a:noAutofit/>
          </a:bodyPr>
          <a:lstStyle/>
          <a:p>
            <a:pPr>
              <a:buSzPct val="25000"/>
            </a:pPr>
            <a:r>
              <a:rPr lang="en-CA" sz="2720" dirty="0">
                <a:solidFill>
                  <a:schemeClr val="accent3"/>
                </a:solidFill>
              </a:rPr>
              <a:t>A clearly defined governance model and appropriate leadership has been established to support activities and to sustain momentum over time.</a:t>
            </a:r>
            <a:endParaRPr sz="2720" dirty="0">
              <a:solidFill>
                <a:schemeClr val="accent3"/>
              </a:solidFill>
            </a:endParaRPr>
          </a:p>
        </p:txBody>
      </p:sp>
      <p:cxnSp>
        <p:nvCxnSpPr>
          <p:cNvPr id="118" name="Shape 118"/>
          <p:cNvCxnSpPr/>
          <p:nvPr/>
        </p:nvCxnSpPr>
        <p:spPr>
          <a:xfrm rot="10800000">
            <a:off x="1104471" y="3344009"/>
            <a:ext cx="2851918" cy="16828"/>
          </a:xfrm>
          <a:prstGeom prst="straightConnector1">
            <a:avLst/>
          </a:prstGeom>
          <a:noFill/>
          <a:ln w="12700" cap="flat" cmpd="sng">
            <a:solidFill>
              <a:schemeClr val="accent1"/>
            </a:solidFill>
            <a:prstDash val="solid"/>
            <a:round/>
            <a:headEnd type="none" w="med" len="med"/>
            <a:tailEnd type="none" w="med" len="med"/>
          </a:ln>
        </p:spPr>
      </p:cxnSp>
      <p:cxnSp>
        <p:nvCxnSpPr>
          <p:cNvPr id="121" name="Shape 121"/>
          <p:cNvCxnSpPr>
            <a:cxnSpLocks/>
          </p:cNvCxnSpPr>
          <p:nvPr/>
        </p:nvCxnSpPr>
        <p:spPr>
          <a:xfrm>
            <a:off x="11201400" y="7331299"/>
            <a:ext cx="3109978" cy="0"/>
          </a:xfrm>
          <a:prstGeom prst="straightConnector1">
            <a:avLst/>
          </a:prstGeom>
          <a:noFill/>
          <a:ln w="12700" cap="flat" cmpd="sng">
            <a:solidFill>
              <a:schemeClr val="accent1"/>
            </a:solidFill>
            <a:prstDash val="solid"/>
            <a:round/>
            <a:headEnd type="none" w="med" len="med"/>
            <a:tailEnd type="none" w="med" len="med"/>
          </a:ln>
        </p:spPr>
      </p:cxnSp>
      <p:sp>
        <p:nvSpPr>
          <p:cNvPr id="127" name="Shape 127"/>
          <p:cNvSpPr txBox="1"/>
          <p:nvPr/>
        </p:nvSpPr>
        <p:spPr>
          <a:xfrm>
            <a:off x="644800" y="6781800"/>
            <a:ext cx="1791004" cy="470728"/>
          </a:xfrm>
          <a:prstGeom prst="rect">
            <a:avLst/>
          </a:prstGeom>
          <a:noFill/>
          <a:ln>
            <a:noFill/>
          </a:ln>
        </p:spPr>
        <p:txBody>
          <a:bodyPr lIns="155422" tIns="77691" rIns="155422" bIns="77691" anchor="t" anchorCtr="0">
            <a:noAutofit/>
          </a:bodyPr>
          <a:lstStyle/>
          <a:p>
            <a:pPr>
              <a:buClr>
                <a:srgbClr val="000000"/>
              </a:buClr>
              <a:buSzPct val="25000"/>
            </a:pPr>
            <a:r>
              <a:rPr lang="en-CA" sz="2000" b="1" dirty="0"/>
              <a:t>Project Team</a:t>
            </a:r>
          </a:p>
        </p:txBody>
      </p:sp>
      <p:sp>
        <p:nvSpPr>
          <p:cNvPr id="128" name="Shape 128"/>
          <p:cNvSpPr txBox="1"/>
          <p:nvPr/>
        </p:nvSpPr>
        <p:spPr>
          <a:xfrm>
            <a:off x="9346302" y="2971800"/>
            <a:ext cx="4962065" cy="493666"/>
          </a:xfrm>
          <a:prstGeom prst="rect">
            <a:avLst/>
          </a:prstGeom>
          <a:noFill/>
          <a:ln>
            <a:noFill/>
          </a:ln>
        </p:spPr>
        <p:txBody>
          <a:bodyPr lIns="155422" tIns="77691" rIns="155422" bIns="77691" anchor="t" anchorCtr="0">
            <a:noAutofit/>
          </a:bodyPr>
          <a:lstStyle/>
          <a:p>
            <a:pPr>
              <a:buClr>
                <a:srgbClr val="000000"/>
              </a:buClr>
              <a:buSzPct val="25000"/>
            </a:pPr>
            <a:r>
              <a:rPr lang="en-CA" sz="2000" b="1" dirty="0"/>
              <a:t>Local Delivery Teams (Community Partner – Micro Labs)</a:t>
            </a:r>
          </a:p>
        </p:txBody>
      </p:sp>
      <p:sp>
        <p:nvSpPr>
          <p:cNvPr id="129" name="Shape 129"/>
          <p:cNvSpPr txBox="1"/>
          <p:nvPr/>
        </p:nvSpPr>
        <p:spPr>
          <a:xfrm>
            <a:off x="10958463" y="6781800"/>
            <a:ext cx="4298073" cy="470728"/>
          </a:xfrm>
          <a:prstGeom prst="rect">
            <a:avLst/>
          </a:prstGeom>
          <a:noFill/>
          <a:ln>
            <a:noFill/>
          </a:ln>
        </p:spPr>
        <p:txBody>
          <a:bodyPr lIns="155422" tIns="77691" rIns="155422" bIns="77691" anchor="t" anchorCtr="0">
            <a:noAutofit/>
          </a:bodyPr>
          <a:lstStyle/>
          <a:p>
            <a:pPr>
              <a:buClr>
                <a:srgbClr val="000000"/>
              </a:buClr>
              <a:buSzPct val="25000"/>
            </a:pPr>
            <a:r>
              <a:rPr lang="en-CA" sz="2000" b="1" dirty="0"/>
              <a:t>Working Group (National)</a:t>
            </a:r>
            <a:endParaRPr lang="en-CA" sz="2040" b="1" dirty="0"/>
          </a:p>
        </p:txBody>
      </p:sp>
      <p:sp>
        <p:nvSpPr>
          <p:cNvPr id="130" name="Shape 130"/>
          <p:cNvSpPr/>
          <p:nvPr/>
        </p:nvSpPr>
        <p:spPr>
          <a:xfrm>
            <a:off x="10901146" y="7580401"/>
            <a:ext cx="4558380" cy="1822231"/>
          </a:xfrm>
          <a:prstGeom prst="rect">
            <a:avLst/>
          </a:prstGeom>
          <a:noFill/>
          <a:ln>
            <a:noFill/>
          </a:ln>
        </p:spPr>
        <p:txBody>
          <a:bodyPr lIns="155422" tIns="77691" rIns="155422" bIns="77691" anchor="t" anchorCtr="0">
            <a:noAutofit/>
          </a:bodyPr>
          <a:lstStyle/>
          <a:p>
            <a:pPr marL="291465" indent="-291465">
              <a:buClr>
                <a:srgbClr val="000000"/>
              </a:buClr>
              <a:buSzPct val="100000"/>
              <a:buFont typeface="Arial"/>
              <a:buChar char="•"/>
            </a:pPr>
            <a:r>
              <a:rPr lang="en-CA" sz="1700" dirty="0"/>
              <a:t>Taking the form of a CDP Working Group, accountable for providing strategic lab guidance, reviewing overall progress and recommendations, facilitating issue management, and providing insights on recommendations. </a:t>
            </a:r>
            <a:endParaRPr lang="en-US"/>
          </a:p>
        </p:txBody>
      </p:sp>
      <p:sp>
        <p:nvSpPr>
          <p:cNvPr id="131" name="Shape 131"/>
          <p:cNvSpPr/>
          <p:nvPr/>
        </p:nvSpPr>
        <p:spPr>
          <a:xfrm>
            <a:off x="11240948" y="3731069"/>
            <a:ext cx="4231355" cy="1656306"/>
          </a:xfrm>
          <a:prstGeom prst="rect">
            <a:avLst/>
          </a:prstGeom>
          <a:noFill/>
          <a:ln>
            <a:noFill/>
          </a:ln>
        </p:spPr>
        <p:txBody>
          <a:bodyPr lIns="155422" tIns="77691" rIns="155422" bIns="77691" anchor="t" anchorCtr="0">
            <a:noAutofit/>
          </a:bodyPr>
          <a:lstStyle/>
          <a:p>
            <a:pPr marL="291465" indent="-291465">
              <a:buClr>
                <a:srgbClr val="000000"/>
              </a:buClr>
              <a:buSzPct val="100000"/>
              <a:buFont typeface="Arial"/>
              <a:buChar char="•"/>
            </a:pPr>
            <a:r>
              <a:rPr lang="en-CA" sz="1700" dirty="0"/>
              <a:t>Accountable for local engagement activities to generate ideas and insights</a:t>
            </a:r>
            <a:endParaRPr lang="en-US" dirty="0"/>
          </a:p>
          <a:p>
            <a:pPr marL="291475" indent="-291475">
              <a:buClr>
                <a:srgbClr val="000000"/>
              </a:buClr>
              <a:buSzPct val="100000"/>
              <a:buFont typeface="Arial"/>
              <a:buChar char="•"/>
            </a:pPr>
            <a:r>
              <a:rPr lang="en-CA" sz="1700" dirty="0"/>
              <a:t>Participate in National engagement activities</a:t>
            </a:r>
          </a:p>
          <a:p>
            <a:pPr marL="291475" indent="-291475">
              <a:buClr>
                <a:srgbClr val="000000"/>
              </a:buClr>
              <a:buSzPct val="100000"/>
              <a:buFont typeface="Arial"/>
              <a:buChar char="•"/>
            </a:pPr>
            <a:r>
              <a:rPr lang="en-CA" sz="1700" dirty="0"/>
              <a:t>Participants may also provide technical subject matter expertise for the Lab.</a:t>
            </a:r>
          </a:p>
        </p:txBody>
      </p:sp>
      <p:grpSp>
        <p:nvGrpSpPr>
          <p:cNvPr id="21" name="Group 20">
            <a:extLst>
              <a:ext uri="{FF2B5EF4-FFF2-40B4-BE49-F238E27FC236}">
                <a16:creationId xmlns:a16="http://schemas.microsoft.com/office/drawing/2014/main" id="{9B05551D-22A3-445E-A15C-87AEAF477278}"/>
              </a:ext>
            </a:extLst>
          </p:cNvPr>
          <p:cNvGrpSpPr/>
          <p:nvPr/>
        </p:nvGrpSpPr>
        <p:grpSpPr>
          <a:xfrm>
            <a:off x="6365622" y="6917081"/>
            <a:ext cx="2340000" cy="2340000"/>
            <a:chOff x="6365622" y="6917081"/>
            <a:chExt cx="2340000" cy="2340000"/>
          </a:xfrm>
        </p:grpSpPr>
        <p:sp>
          <p:nvSpPr>
            <p:cNvPr id="135" name="Shape 135"/>
            <p:cNvSpPr/>
            <p:nvPr/>
          </p:nvSpPr>
          <p:spPr>
            <a:xfrm>
              <a:off x="6365622" y="6917081"/>
              <a:ext cx="2340000" cy="2340000"/>
            </a:xfrm>
            <a:prstGeom prst="ellipse">
              <a:avLst/>
            </a:prstGeom>
            <a:solidFill>
              <a:schemeClr val="accent1"/>
            </a:solidFill>
            <a:ln w="12700" cap="flat" cmpd="sng">
              <a:solidFill>
                <a:schemeClr val="l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136" name="Shape 136"/>
            <p:cNvSpPr/>
            <p:nvPr/>
          </p:nvSpPr>
          <p:spPr>
            <a:xfrm>
              <a:off x="7312888" y="7197157"/>
              <a:ext cx="576000" cy="576001"/>
            </a:xfrm>
            <a:custGeom>
              <a:avLst/>
              <a:gdLst/>
              <a:ahLst/>
              <a:cxnLst/>
              <a:rect l="0" t="0" r="0" b="0"/>
              <a:pathLst>
                <a:path w="120000" h="120000" extrusionOk="0">
                  <a:moveTo>
                    <a:pt x="50901" y="0"/>
                  </a:moveTo>
                  <a:lnTo>
                    <a:pt x="45491" y="0"/>
                  </a:lnTo>
                  <a:lnTo>
                    <a:pt x="45491" y="0"/>
                  </a:lnTo>
                  <a:lnTo>
                    <a:pt x="44754" y="273"/>
                  </a:lnTo>
                  <a:lnTo>
                    <a:pt x="44016" y="820"/>
                  </a:lnTo>
                  <a:lnTo>
                    <a:pt x="43278" y="1640"/>
                  </a:lnTo>
                  <a:lnTo>
                    <a:pt x="43278" y="2733"/>
                  </a:lnTo>
                  <a:lnTo>
                    <a:pt x="43278" y="27881"/>
                  </a:lnTo>
                  <a:lnTo>
                    <a:pt x="21885" y="27881"/>
                  </a:lnTo>
                  <a:lnTo>
                    <a:pt x="21885" y="27881"/>
                  </a:lnTo>
                  <a:lnTo>
                    <a:pt x="20409" y="28154"/>
                  </a:lnTo>
                  <a:lnTo>
                    <a:pt x="18688" y="28701"/>
                  </a:lnTo>
                  <a:lnTo>
                    <a:pt x="18688" y="28701"/>
                  </a:lnTo>
                  <a:lnTo>
                    <a:pt x="16967" y="29248"/>
                  </a:lnTo>
                  <a:lnTo>
                    <a:pt x="15491" y="30341"/>
                  </a:lnTo>
                  <a:lnTo>
                    <a:pt x="1229" y="41002"/>
                  </a:lnTo>
                  <a:lnTo>
                    <a:pt x="1229" y="41002"/>
                  </a:lnTo>
                  <a:lnTo>
                    <a:pt x="737" y="41548"/>
                  </a:lnTo>
                  <a:lnTo>
                    <a:pt x="245" y="42095"/>
                  </a:lnTo>
                  <a:lnTo>
                    <a:pt x="0" y="42642"/>
                  </a:lnTo>
                  <a:lnTo>
                    <a:pt x="0" y="43462"/>
                  </a:lnTo>
                  <a:lnTo>
                    <a:pt x="0" y="43462"/>
                  </a:lnTo>
                  <a:lnTo>
                    <a:pt x="0" y="44009"/>
                  </a:lnTo>
                  <a:lnTo>
                    <a:pt x="245" y="44555"/>
                  </a:lnTo>
                  <a:lnTo>
                    <a:pt x="737" y="45102"/>
                  </a:lnTo>
                  <a:lnTo>
                    <a:pt x="1229" y="45649"/>
                  </a:lnTo>
                  <a:lnTo>
                    <a:pt x="15491" y="56583"/>
                  </a:lnTo>
                  <a:lnTo>
                    <a:pt x="15491" y="56583"/>
                  </a:lnTo>
                  <a:lnTo>
                    <a:pt x="16967" y="57403"/>
                  </a:lnTo>
                  <a:lnTo>
                    <a:pt x="18688" y="57949"/>
                  </a:lnTo>
                  <a:lnTo>
                    <a:pt x="18688" y="57949"/>
                  </a:lnTo>
                  <a:lnTo>
                    <a:pt x="20409" y="58496"/>
                  </a:lnTo>
                  <a:lnTo>
                    <a:pt x="21885" y="58769"/>
                  </a:lnTo>
                  <a:lnTo>
                    <a:pt x="43278" y="58769"/>
                  </a:lnTo>
                  <a:lnTo>
                    <a:pt x="43278" y="117266"/>
                  </a:lnTo>
                  <a:lnTo>
                    <a:pt x="43278" y="117266"/>
                  </a:lnTo>
                  <a:lnTo>
                    <a:pt x="43278" y="118359"/>
                  </a:lnTo>
                  <a:lnTo>
                    <a:pt x="44016" y="119179"/>
                  </a:lnTo>
                  <a:lnTo>
                    <a:pt x="44754" y="119726"/>
                  </a:lnTo>
                  <a:lnTo>
                    <a:pt x="45491" y="120000"/>
                  </a:lnTo>
                  <a:lnTo>
                    <a:pt x="50901" y="120000"/>
                  </a:lnTo>
                  <a:lnTo>
                    <a:pt x="50901" y="120000"/>
                  </a:lnTo>
                  <a:lnTo>
                    <a:pt x="51885" y="119726"/>
                  </a:lnTo>
                  <a:lnTo>
                    <a:pt x="52622" y="119179"/>
                  </a:lnTo>
                  <a:lnTo>
                    <a:pt x="53114" y="118359"/>
                  </a:lnTo>
                  <a:lnTo>
                    <a:pt x="53360" y="117266"/>
                  </a:lnTo>
                  <a:lnTo>
                    <a:pt x="53360" y="2733"/>
                  </a:lnTo>
                  <a:lnTo>
                    <a:pt x="53360" y="2733"/>
                  </a:lnTo>
                  <a:lnTo>
                    <a:pt x="53114" y="1640"/>
                  </a:lnTo>
                  <a:lnTo>
                    <a:pt x="52622" y="820"/>
                  </a:lnTo>
                  <a:lnTo>
                    <a:pt x="51885" y="273"/>
                  </a:lnTo>
                  <a:lnTo>
                    <a:pt x="50901" y="0"/>
                  </a:lnTo>
                  <a:lnTo>
                    <a:pt x="50901" y="0"/>
                  </a:lnTo>
                  <a:close/>
                  <a:moveTo>
                    <a:pt x="118770" y="27881"/>
                  </a:moveTo>
                  <a:lnTo>
                    <a:pt x="104508" y="16947"/>
                  </a:lnTo>
                  <a:lnTo>
                    <a:pt x="104508" y="16947"/>
                  </a:lnTo>
                  <a:lnTo>
                    <a:pt x="103032" y="16127"/>
                  </a:lnTo>
                  <a:lnTo>
                    <a:pt x="101311" y="15307"/>
                  </a:lnTo>
                  <a:lnTo>
                    <a:pt x="101311" y="15307"/>
                  </a:lnTo>
                  <a:lnTo>
                    <a:pt x="99590" y="14760"/>
                  </a:lnTo>
                  <a:lnTo>
                    <a:pt x="98114" y="14760"/>
                  </a:lnTo>
                  <a:lnTo>
                    <a:pt x="57049" y="14760"/>
                  </a:lnTo>
                  <a:lnTo>
                    <a:pt x="61721" y="45375"/>
                  </a:lnTo>
                  <a:lnTo>
                    <a:pt x="98114" y="45375"/>
                  </a:lnTo>
                  <a:lnTo>
                    <a:pt x="98114" y="45375"/>
                  </a:lnTo>
                  <a:lnTo>
                    <a:pt x="99590" y="45102"/>
                  </a:lnTo>
                  <a:lnTo>
                    <a:pt x="101311" y="44829"/>
                  </a:lnTo>
                  <a:lnTo>
                    <a:pt x="101311" y="44829"/>
                  </a:lnTo>
                  <a:lnTo>
                    <a:pt x="103032" y="44009"/>
                  </a:lnTo>
                  <a:lnTo>
                    <a:pt x="104508" y="43189"/>
                  </a:lnTo>
                  <a:lnTo>
                    <a:pt x="118770" y="32255"/>
                  </a:lnTo>
                  <a:lnTo>
                    <a:pt x="118770" y="32255"/>
                  </a:lnTo>
                  <a:lnTo>
                    <a:pt x="119754" y="31161"/>
                  </a:lnTo>
                  <a:lnTo>
                    <a:pt x="120000" y="30615"/>
                  </a:lnTo>
                  <a:lnTo>
                    <a:pt x="120000" y="30068"/>
                  </a:lnTo>
                  <a:lnTo>
                    <a:pt x="120000" y="30068"/>
                  </a:lnTo>
                  <a:lnTo>
                    <a:pt x="120000" y="29521"/>
                  </a:lnTo>
                  <a:lnTo>
                    <a:pt x="119754" y="28701"/>
                  </a:lnTo>
                  <a:lnTo>
                    <a:pt x="119262" y="28154"/>
                  </a:lnTo>
                  <a:lnTo>
                    <a:pt x="118770" y="27881"/>
                  </a:lnTo>
                  <a:lnTo>
                    <a:pt x="118770" y="27881"/>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sp>
        <p:nvSpPr>
          <p:cNvPr id="139" name="Shape 139"/>
          <p:cNvSpPr/>
          <p:nvPr/>
        </p:nvSpPr>
        <p:spPr>
          <a:xfrm>
            <a:off x="6905622" y="7884000"/>
            <a:ext cx="1260000" cy="1260000"/>
          </a:xfrm>
          <a:prstGeom prst="ellipse">
            <a:avLst/>
          </a:prstGeom>
          <a:solidFill>
            <a:schemeClr val="accent4"/>
          </a:solidFill>
          <a:ln w="12700" cap="flat" cmpd="sng">
            <a:solidFill>
              <a:schemeClr val="l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142" name="Shape 142"/>
          <p:cNvSpPr txBox="1">
            <a:spLocks noGrp="1"/>
          </p:cNvSpPr>
          <p:nvPr>
            <p:ph type="sldNum" idx="4294967295"/>
          </p:nvPr>
        </p:nvSpPr>
        <p:spPr>
          <a:xfrm>
            <a:off x="14314692" y="9288196"/>
            <a:ext cx="932788" cy="669120"/>
          </a:xfrm>
          <a:prstGeom prst="rect">
            <a:avLst/>
          </a:prstGeom>
          <a:noFill/>
          <a:ln>
            <a:noFill/>
          </a:ln>
        </p:spPr>
        <p:txBody>
          <a:bodyPr wrap="square" lIns="155422" tIns="155422" rIns="155422" bIns="155422" anchor="ctr" anchorCtr="0">
            <a:noAutofit/>
          </a:bodyPr>
          <a:lstStyle/>
          <a:p>
            <a:pPr>
              <a:buClr>
                <a:srgbClr val="000000"/>
              </a:buClr>
              <a:buSzPct val="25000"/>
            </a:pPr>
            <a:fld id="{00000000-1234-1234-1234-123412341234}" type="slidenum">
              <a:rPr lang="en-CA" sz="2380"/>
              <a:pPr>
                <a:buClr>
                  <a:srgbClr val="000000"/>
                </a:buClr>
                <a:buSzPct val="25000"/>
              </a:pPr>
              <a:t>4</a:t>
            </a:fld>
            <a:endParaRPr lang="en-CA" sz="2380"/>
          </a:p>
        </p:txBody>
      </p:sp>
      <p:cxnSp>
        <p:nvCxnSpPr>
          <p:cNvPr id="143" name="Shape 143"/>
          <p:cNvCxnSpPr>
            <a:cxnSpLocks/>
          </p:cNvCxnSpPr>
          <p:nvPr/>
        </p:nvCxnSpPr>
        <p:spPr>
          <a:xfrm flipV="1">
            <a:off x="8021779" y="3568725"/>
            <a:ext cx="3339670" cy="275146"/>
          </a:xfrm>
          <a:prstGeom prst="straightConnector1">
            <a:avLst/>
          </a:prstGeom>
          <a:noFill/>
          <a:ln w="12700" cap="flat" cmpd="sng">
            <a:solidFill>
              <a:schemeClr val="accent1"/>
            </a:solidFill>
            <a:prstDash val="solid"/>
            <a:round/>
            <a:headEnd type="none" w="med" len="med"/>
            <a:tailEnd type="none" w="med" len="med"/>
          </a:ln>
        </p:spPr>
      </p:cxnSp>
      <p:cxnSp>
        <p:nvCxnSpPr>
          <p:cNvPr id="144" name="Shape 144"/>
          <p:cNvCxnSpPr>
            <a:cxnSpLocks/>
          </p:cNvCxnSpPr>
          <p:nvPr/>
        </p:nvCxnSpPr>
        <p:spPr>
          <a:xfrm flipV="1">
            <a:off x="3246308" y="6961104"/>
            <a:ext cx="674012" cy="16638"/>
          </a:xfrm>
          <a:prstGeom prst="straightConnector1">
            <a:avLst/>
          </a:prstGeom>
          <a:noFill/>
          <a:ln w="12700" cap="flat" cmpd="sng">
            <a:solidFill>
              <a:schemeClr val="accent1"/>
            </a:solidFill>
            <a:prstDash val="solid"/>
            <a:round/>
            <a:headEnd type="none" w="med" len="med"/>
            <a:tailEnd type="none" w="med" len="med"/>
          </a:ln>
        </p:spPr>
      </p:cxnSp>
      <p:cxnSp>
        <p:nvCxnSpPr>
          <p:cNvPr id="145" name="Shape 145"/>
          <p:cNvCxnSpPr>
            <a:cxnSpLocks/>
          </p:cNvCxnSpPr>
          <p:nvPr/>
        </p:nvCxnSpPr>
        <p:spPr>
          <a:xfrm flipV="1">
            <a:off x="8270437" y="7337072"/>
            <a:ext cx="2926012" cy="343325"/>
          </a:xfrm>
          <a:prstGeom prst="straightConnector1">
            <a:avLst/>
          </a:prstGeom>
          <a:noFill/>
          <a:ln w="12700" cap="flat" cmpd="sng">
            <a:solidFill>
              <a:schemeClr val="accent1"/>
            </a:solidFill>
            <a:prstDash val="solid"/>
            <a:round/>
            <a:headEnd type="none" w="med" len="med"/>
            <a:tailEnd type="none" w="med" len="med"/>
          </a:ln>
        </p:spPr>
      </p:cxnSp>
      <p:grpSp>
        <p:nvGrpSpPr>
          <p:cNvPr id="17" name="Group 16">
            <a:extLst>
              <a:ext uri="{FF2B5EF4-FFF2-40B4-BE49-F238E27FC236}">
                <a16:creationId xmlns:a16="http://schemas.microsoft.com/office/drawing/2014/main" id="{2B2DF498-1BBA-47E2-B7EF-F65D10CA9D94}"/>
              </a:ext>
            </a:extLst>
          </p:cNvPr>
          <p:cNvGrpSpPr/>
          <p:nvPr/>
        </p:nvGrpSpPr>
        <p:grpSpPr>
          <a:xfrm>
            <a:off x="2746861" y="6781800"/>
            <a:ext cx="432000" cy="432000"/>
            <a:chOff x="2134305" y="6600989"/>
            <a:chExt cx="360000" cy="360000"/>
          </a:xfrm>
        </p:grpSpPr>
        <p:sp>
          <p:nvSpPr>
            <p:cNvPr id="125" name="Shape 125"/>
            <p:cNvSpPr/>
            <p:nvPr/>
          </p:nvSpPr>
          <p:spPr>
            <a:xfrm>
              <a:off x="2134305" y="6600989"/>
              <a:ext cx="360000" cy="360000"/>
            </a:xfrm>
            <a:prstGeom prst="ellipse">
              <a:avLst/>
            </a:prstGeom>
            <a:solidFill>
              <a:schemeClr val="accent4"/>
            </a:solidFill>
            <a:ln w="12700" cap="flat" cmpd="sng">
              <a:solidFill>
                <a:schemeClr val="accen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36" name="Shape 141"/>
            <p:cNvSpPr/>
            <p:nvPr/>
          </p:nvSpPr>
          <p:spPr>
            <a:xfrm>
              <a:off x="2171900" y="6618782"/>
              <a:ext cx="288000" cy="288000"/>
            </a:xfrm>
            <a:custGeom>
              <a:avLst/>
              <a:gdLst/>
              <a:ahLst/>
              <a:cxnLst/>
              <a:rect l="0" t="0" r="0" b="0"/>
              <a:pathLst>
                <a:path w="120000" h="120000" extrusionOk="0">
                  <a:moveTo>
                    <a:pt x="72540" y="22462"/>
                  </a:moveTo>
                  <a:lnTo>
                    <a:pt x="72540" y="22462"/>
                  </a:lnTo>
                  <a:lnTo>
                    <a:pt x="74262" y="20640"/>
                  </a:lnTo>
                  <a:lnTo>
                    <a:pt x="75491" y="18414"/>
                  </a:lnTo>
                  <a:lnTo>
                    <a:pt x="76229" y="15986"/>
                  </a:lnTo>
                  <a:lnTo>
                    <a:pt x="76475" y="13558"/>
                  </a:lnTo>
                  <a:lnTo>
                    <a:pt x="76475" y="13558"/>
                  </a:lnTo>
                  <a:lnTo>
                    <a:pt x="76475" y="12141"/>
                  </a:lnTo>
                  <a:lnTo>
                    <a:pt x="76229" y="10725"/>
                  </a:lnTo>
                  <a:lnTo>
                    <a:pt x="75737" y="9510"/>
                  </a:lnTo>
                  <a:lnTo>
                    <a:pt x="75245" y="8296"/>
                  </a:lnTo>
                  <a:lnTo>
                    <a:pt x="74508" y="7082"/>
                  </a:lnTo>
                  <a:lnTo>
                    <a:pt x="73770" y="5868"/>
                  </a:lnTo>
                  <a:lnTo>
                    <a:pt x="72786" y="4856"/>
                  </a:lnTo>
                  <a:lnTo>
                    <a:pt x="71803" y="3844"/>
                  </a:lnTo>
                  <a:lnTo>
                    <a:pt x="70573" y="3035"/>
                  </a:lnTo>
                  <a:lnTo>
                    <a:pt x="69344" y="2225"/>
                  </a:lnTo>
                  <a:lnTo>
                    <a:pt x="67868" y="1618"/>
                  </a:lnTo>
                  <a:lnTo>
                    <a:pt x="66639" y="1011"/>
                  </a:lnTo>
                  <a:lnTo>
                    <a:pt x="64918" y="607"/>
                  </a:lnTo>
                  <a:lnTo>
                    <a:pt x="63442" y="202"/>
                  </a:lnTo>
                  <a:lnTo>
                    <a:pt x="61721" y="0"/>
                  </a:lnTo>
                  <a:lnTo>
                    <a:pt x="60000" y="0"/>
                  </a:lnTo>
                  <a:lnTo>
                    <a:pt x="60000" y="0"/>
                  </a:lnTo>
                  <a:lnTo>
                    <a:pt x="58524" y="0"/>
                  </a:lnTo>
                  <a:lnTo>
                    <a:pt x="56803" y="202"/>
                  </a:lnTo>
                  <a:lnTo>
                    <a:pt x="55327" y="607"/>
                  </a:lnTo>
                  <a:lnTo>
                    <a:pt x="53606" y="1011"/>
                  </a:lnTo>
                  <a:lnTo>
                    <a:pt x="52377" y="1618"/>
                  </a:lnTo>
                  <a:lnTo>
                    <a:pt x="50901" y="2225"/>
                  </a:lnTo>
                  <a:lnTo>
                    <a:pt x="49672" y="3035"/>
                  </a:lnTo>
                  <a:lnTo>
                    <a:pt x="48442" y="3844"/>
                  </a:lnTo>
                  <a:lnTo>
                    <a:pt x="47459" y="4856"/>
                  </a:lnTo>
                  <a:lnTo>
                    <a:pt x="46475" y="5868"/>
                  </a:lnTo>
                  <a:lnTo>
                    <a:pt x="45737" y="7082"/>
                  </a:lnTo>
                  <a:lnTo>
                    <a:pt x="45000" y="8296"/>
                  </a:lnTo>
                  <a:lnTo>
                    <a:pt x="44262" y="9510"/>
                  </a:lnTo>
                  <a:lnTo>
                    <a:pt x="44016" y="10725"/>
                  </a:lnTo>
                  <a:lnTo>
                    <a:pt x="43770" y="12141"/>
                  </a:lnTo>
                  <a:lnTo>
                    <a:pt x="43524" y="13558"/>
                  </a:lnTo>
                  <a:lnTo>
                    <a:pt x="43524" y="13558"/>
                  </a:lnTo>
                  <a:lnTo>
                    <a:pt x="44016" y="15986"/>
                  </a:lnTo>
                  <a:lnTo>
                    <a:pt x="44754" y="18414"/>
                  </a:lnTo>
                  <a:lnTo>
                    <a:pt x="45983" y="20438"/>
                  </a:lnTo>
                  <a:lnTo>
                    <a:pt x="47704" y="22462"/>
                  </a:lnTo>
                  <a:lnTo>
                    <a:pt x="47704" y="22462"/>
                  </a:lnTo>
                  <a:lnTo>
                    <a:pt x="42786" y="23473"/>
                  </a:lnTo>
                  <a:lnTo>
                    <a:pt x="37868" y="24890"/>
                  </a:lnTo>
                  <a:lnTo>
                    <a:pt x="33196" y="26509"/>
                  </a:lnTo>
                  <a:lnTo>
                    <a:pt x="28770" y="28532"/>
                  </a:lnTo>
                  <a:lnTo>
                    <a:pt x="24590" y="30961"/>
                  </a:lnTo>
                  <a:lnTo>
                    <a:pt x="20655" y="33389"/>
                  </a:lnTo>
                  <a:lnTo>
                    <a:pt x="16967" y="36222"/>
                  </a:lnTo>
                  <a:lnTo>
                    <a:pt x="13524" y="39460"/>
                  </a:lnTo>
                  <a:lnTo>
                    <a:pt x="10573" y="42698"/>
                  </a:lnTo>
                  <a:lnTo>
                    <a:pt x="7868" y="46138"/>
                  </a:lnTo>
                  <a:lnTo>
                    <a:pt x="5655" y="49983"/>
                  </a:lnTo>
                  <a:lnTo>
                    <a:pt x="3688" y="53827"/>
                  </a:lnTo>
                  <a:lnTo>
                    <a:pt x="1967" y="57875"/>
                  </a:lnTo>
                  <a:lnTo>
                    <a:pt x="983" y="61922"/>
                  </a:lnTo>
                  <a:lnTo>
                    <a:pt x="245" y="66374"/>
                  </a:lnTo>
                  <a:lnTo>
                    <a:pt x="0" y="70826"/>
                  </a:lnTo>
                  <a:lnTo>
                    <a:pt x="0" y="70826"/>
                  </a:lnTo>
                  <a:lnTo>
                    <a:pt x="0" y="73254"/>
                  </a:lnTo>
                  <a:lnTo>
                    <a:pt x="245" y="75682"/>
                  </a:lnTo>
                  <a:lnTo>
                    <a:pt x="737" y="78313"/>
                  </a:lnTo>
                  <a:lnTo>
                    <a:pt x="1229" y="80741"/>
                  </a:lnTo>
                  <a:lnTo>
                    <a:pt x="1967" y="82967"/>
                  </a:lnTo>
                  <a:lnTo>
                    <a:pt x="2704" y="85396"/>
                  </a:lnTo>
                  <a:lnTo>
                    <a:pt x="4672" y="89848"/>
                  </a:lnTo>
                  <a:lnTo>
                    <a:pt x="7131" y="94300"/>
                  </a:lnTo>
                  <a:lnTo>
                    <a:pt x="10327" y="98347"/>
                  </a:lnTo>
                  <a:lnTo>
                    <a:pt x="13770" y="102192"/>
                  </a:lnTo>
                  <a:lnTo>
                    <a:pt x="17459" y="105632"/>
                  </a:lnTo>
                  <a:lnTo>
                    <a:pt x="21885" y="108870"/>
                  </a:lnTo>
                  <a:lnTo>
                    <a:pt x="26557" y="111703"/>
                  </a:lnTo>
                  <a:lnTo>
                    <a:pt x="31475" y="114131"/>
                  </a:lnTo>
                  <a:lnTo>
                    <a:pt x="36639" y="116155"/>
                  </a:lnTo>
                  <a:lnTo>
                    <a:pt x="42049" y="117774"/>
                  </a:lnTo>
                  <a:lnTo>
                    <a:pt x="45000" y="118583"/>
                  </a:lnTo>
                  <a:lnTo>
                    <a:pt x="47950" y="118988"/>
                  </a:lnTo>
                  <a:lnTo>
                    <a:pt x="50901" y="119595"/>
                  </a:lnTo>
                  <a:lnTo>
                    <a:pt x="53852" y="119797"/>
                  </a:lnTo>
                  <a:lnTo>
                    <a:pt x="56803" y="120000"/>
                  </a:lnTo>
                  <a:lnTo>
                    <a:pt x="60000" y="120000"/>
                  </a:lnTo>
                  <a:lnTo>
                    <a:pt x="60000" y="120000"/>
                  </a:lnTo>
                  <a:lnTo>
                    <a:pt x="62950" y="120000"/>
                  </a:lnTo>
                  <a:lnTo>
                    <a:pt x="66147" y="119797"/>
                  </a:lnTo>
                  <a:lnTo>
                    <a:pt x="69098" y="119595"/>
                  </a:lnTo>
                  <a:lnTo>
                    <a:pt x="72049" y="118988"/>
                  </a:lnTo>
                  <a:lnTo>
                    <a:pt x="75000" y="118583"/>
                  </a:lnTo>
                  <a:lnTo>
                    <a:pt x="77704" y="117774"/>
                  </a:lnTo>
                  <a:lnTo>
                    <a:pt x="83360" y="116155"/>
                  </a:lnTo>
                  <a:lnTo>
                    <a:pt x="88524" y="114131"/>
                  </a:lnTo>
                  <a:lnTo>
                    <a:pt x="93442" y="111703"/>
                  </a:lnTo>
                  <a:lnTo>
                    <a:pt x="98114" y="108870"/>
                  </a:lnTo>
                  <a:lnTo>
                    <a:pt x="102295" y="105632"/>
                  </a:lnTo>
                  <a:lnTo>
                    <a:pt x="106229" y="102192"/>
                  </a:lnTo>
                  <a:lnTo>
                    <a:pt x="109672" y="98347"/>
                  </a:lnTo>
                  <a:lnTo>
                    <a:pt x="112622" y="94300"/>
                  </a:lnTo>
                  <a:lnTo>
                    <a:pt x="115327" y="89848"/>
                  </a:lnTo>
                  <a:lnTo>
                    <a:pt x="117295" y="85396"/>
                  </a:lnTo>
                  <a:lnTo>
                    <a:pt x="118032" y="82967"/>
                  </a:lnTo>
                  <a:lnTo>
                    <a:pt x="118770" y="80741"/>
                  </a:lnTo>
                  <a:lnTo>
                    <a:pt x="119262" y="78313"/>
                  </a:lnTo>
                  <a:lnTo>
                    <a:pt x="119508" y="75682"/>
                  </a:lnTo>
                  <a:lnTo>
                    <a:pt x="119754" y="73254"/>
                  </a:lnTo>
                  <a:lnTo>
                    <a:pt x="120000" y="70826"/>
                  </a:lnTo>
                  <a:lnTo>
                    <a:pt x="120000" y="70826"/>
                  </a:lnTo>
                  <a:lnTo>
                    <a:pt x="119754" y="66374"/>
                  </a:lnTo>
                  <a:lnTo>
                    <a:pt x="119016" y="62124"/>
                  </a:lnTo>
                  <a:lnTo>
                    <a:pt x="117786" y="57875"/>
                  </a:lnTo>
                  <a:lnTo>
                    <a:pt x="116311" y="53827"/>
                  </a:lnTo>
                  <a:lnTo>
                    <a:pt x="114344" y="49983"/>
                  </a:lnTo>
                  <a:lnTo>
                    <a:pt x="112131" y="46340"/>
                  </a:lnTo>
                  <a:lnTo>
                    <a:pt x="109426" y="42698"/>
                  </a:lnTo>
                  <a:lnTo>
                    <a:pt x="106475" y="39460"/>
                  </a:lnTo>
                  <a:lnTo>
                    <a:pt x="103032" y="36424"/>
                  </a:lnTo>
                  <a:lnTo>
                    <a:pt x="99344" y="33591"/>
                  </a:lnTo>
                  <a:lnTo>
                    <a:pt x="95409" y="30961"/>
                  </a:lnTo>
                  <a:lnTo>
                    <a:pt x="91229" y="28735"/>
                  </a:lnTo>
                  <a:lnTo>
                    <a:pt x="86803" y="26711"/>
                  </a:lnTo>
                  <a:lnTo>
                    <a:pt x="82377" y="24890"/>
                  </a:lnTo>
                  <a:lnTo>
                    <a:pt x="77459" y="23473"/>
                  </a:lnTo>
                  <a:lnTo>
                    <a:pt x="72540" y="22462"/>
                  </a:lnTo>
                  <a:lnTo>
                    <a:pt x="72540" y="22462"/>
                  </a:lnTo>
                  <a:close/>
                  <a:moveTo>
                    <a:pt x="60000" y="6475"/>
                  </a:moveTo>
                  <a:lnTo>
                    <a:pt x="60000" y="6475"/>
                  </a:lnTo>
                  <a:lnTo>
                    <a:pt x="61721" y="6677"/>
                  </a:lnTo>
                  <a:lnTo>
                    <a:pt x="63442" y="7082"/>
                  </a:lnTo>
                  <a:lnTo>
                    <a:pt x="64918" y="7689"/>
                  </a:lnTo>
                  <a:lnTo>
                    <a:pt x="66147" y="8499"/>
                  </a:lnTo>
                  <a:lnTo>
                    <a:pt x="67131" y="9510"/>
                  </a:lnTo>
                  <a:lnTo>
                    <a:pt x="68114" y="10725"/>
                  </a:lnTo>
                  <a:lnTo>
                    <a:pt x="68606" y="12141"/>
                  </a:lnTo>
                  <a:lnTo>
                    <a:pt x="68606" y="13558"/>
                  </a:lnTo>
                  <a:lnTo>
                    <a:pt x="68606" y="13558"/>
                  </a:lnTo>
                  <a:lnTo>
                    <a:pt x="68606" y="14974"/>
                  </a:lnTo>
                  <a:lnTo>
                    <a:pt x="68114" y="16188"/>
                  </a:lnTo>
                  <a:lnTo>
                    <a:pt x="67131" y="17403"/>
                  </a:lnTo>
                  <a:lnTo>
                    <a:pt x="66147" y="18617"/>
                  </a:lnTo>
                  <a:lnTo>
                    <a:pt x="64918" y="19426"/>
                  </a:lnTo>
                  <a:lnTo>
                    <a:pt x="63442" y="20033"/>
                  </a:lnTo>
                  <a:lnTo>
                    <a:pt x="61721" y="20438"/>
                  </a:lnTo>
                  <a:lnTo>
                    <a:pt x="60000" y="20640"/>
                  </a:lnTo>
                  <a:lnTo>
                    <a:pt x="60000" y="20640"/>
                  </a:lnTo>
                  <a:lnTo>
                    <a:pt x="58278" y="20438"/>
                  </a:lnTo>
                  <a:lnTo>
                    <a:pt x="56803" y="20033"/>
                  </a:lnTo>
                  <a:lnTo>
                    <a:pt x="55327" y="19426"/>
                  </a:lnTo>
                  <a:lnTo>
                    <a:pt x="54098" y="18617"/>
                  </a:lnTo>
                  <a:lnTo>
                    <a:pt x="52868" y="17403"/>
                  </a:lnTo>
                  <a:lnTo>
                    <a:pt x="52131" y="16188"/>
                  </a:lnTo>
                  <a:lnTo>
                    <a:pt x="51639" y="14974"/>
                  </a:lnTo>
                  <a:lnTo>
                    <a:pt x="51639" y="13558"/>
                  </a:lnTo>
                  <a:lnTo>
                    <a:pt x="51639" y="13558"/>
                  </a:lnTo>
                  <a:lnTo>
                    <a:pt x="51639" y="12141"/>
                  </a:lnTo>
                  <a:lnTo>
                    <a:pt x="52131" y="10725"/>
                  </a:lnTo>
                  <a:lnTo>
                    <a:pt x="52868" y="9510"/>
                  </a:lnTo>
                  <a:lnTo>
                    <a:pt x="54098" y="8499"/>
                  </a:lnTo>
                  <a:lnTo>
                    <a:pt x="55327" y="7689"/>
                  </a:lnTo>
                  <a:lnTo>
                    <a:pt x="56803" y="7082"/>
                  </a:lnTo>
                  <a:lnTo>
                    <a:pt x="58278" y="6677"/>
                  </a:lnTo>
                  <a:lnTo>
                    <a:pt x="60000" y="6475"/>
                  </a:lnTo>
                  <a:lnTo>
                    <a:pt x="60000" y="6475"/>
                  </a:lnTo>
                  <a:close/>
                  <a:moveTo>
                    <a:pt x="60000" y="111298"/>
                  </a:moveTo>
                  <a:lnTo>
                    <a:pt x="60000" y="111298"/>
                  </a:lnTo>
                  <a:lnTo>
                    <a:pt x="54836" y="111096"/>
                  </a:lnTo>
                  <a:lnTo>
                    <a:pt x="49918" y="110489"/>
                  </a:lnTo>
                  <a:lnTo>
                    <a:pt x="45245" y="109477"/>
                  </a:lnTo>
                  <a:lnTo>
                    <a:pt x="40819" y="108263"/>
                  </a:lnTo>
                  <a:lnTo>
                    <a:pt x="36393" y="106441"/>
                  </a:lnTo>
                  <a:lnTo>
                    <a:pt x="32459" y="104418"/>
                  </a:lnTo>
                  <a:lnTo>
                    <a:pt x="28524" y="102192"/>
                  </a:lnTo>
                  <a:lnTo>
                    <a:pt x="25081" y="99561"/>
                  </a:lnTo>
                  <a:lnTo>
                    <a:pt x="21885" y="96526"/>
                  </a:lnTo>
                  <a:lnTo>
                    <a:pt x="18934" y="93490"/>
                  </a:lnTo>
                  <a:lnTo>
                    <a:pt x="16475" y="90050"/>
                  </a:lnTo>
                  <a:lnTo>
                    <a:pt x="14508" y="86610"/>
                  </a:lnTo>
                  <a:lnTo>
                    <a:pt x="12786" y="82765"/>
                  </a:lnTo>
                  <a:lnTo>
                    <a:pt x="11557" y="78920"/>
                  </a:lnTo>
                  <a:lnTo>
                    <a:pt x="10819" y="74873"/>
                  </a:lnTo>
                  <a:lnTo>
                    <a:pt x="10573" y="70826"/>
                  </a:lnTo>
                  <a:lnTo>
                    <a:pt x="10573" y="70826"/>
                  </a:lnTo>
                  <a:lnTo>
                    <a:pt x="10819" y="66576"/>
                  </a:lnTo>
                  <a:lnTo>
                    <a:pt x="11557" y="62529"/>
                  </a:lnTo>
                  <a:lnTo>
                    <a:pt x="12786" y="58684"/>
                  </a:lnTo>
                  <a:lnTo>
                    <a:pt x="14508" y="54839"/>
                  </a:lnTo>
                  <a:lnTo>
                    <a:pt x="16475" y="51399"/>
                  </a:lnTo>
                  <a:lnTo>
                    <a:pt x="18934" y="47959"/>
                  </a:lnTo>
                  <a:lnTo>
                    <a:pt x="21885" y="44924"/>
                  </a:lnTo>
                  <a:lnTo>
                    <a:pt x="25081" y="41888"/>
                  </a:lnTo>
                  <a:lnTo>
                    <a:pt x="28524" y="39258"/>
                  </a:lnTo>
                  <a:lnTo>
                    <a:pt x="32459" y="37032"/>
                  </a:lnTo>
                  <a:lnTo>
                    <a:pt x="36393" y="35008"/>
                  </a:lnTo>
                  <a:lnTo>
                    <a:pt x="40819" y="33187"/>
                  </a:lnTo>
                  <a:lnTo>
                    <a:pt x="45245" y="31973"/>
                  </a:lnTo>
                  <a:lnTo>
                    <a:pt x="49918" y="30961"/>
                  </a:lnTo>
                  <a:lnTo>
                    <a:pt x="54836" y="30354"/>
                  </a:lnTo>
                  <a:lnTo>
                    <a:pt x="60000" y="30151"/>
                  </a:lnTo>
                  <a:lnTo>
                    <a:pt x="60000" y="30151"/>
                  </a:lnTo>
                  <a:lnTo>
                    <a:pt x="64918" y="30354"/>
                  </a:lnTo>
                  <a:lnTo>
                    <a:pt x="69836" y="30961"/>
                  </a:lnTo>
                  <a:lnTo>
                    <a:pt x="74754" y="31973"/>
                  </a:lnTo>
                  <a:lnTo>
                    <a:pt x="79180" y="33187"/>
                  </a:lnTo>
                  <a:lnTo>
                    <a:pt x="83606" y="35008"/>
                  </a:lnTo>
                  <a:lnTo>
                    <a:pt x="87540" y="37032"/>
                  </a:lnTo>
                  <a:lnTo>
                    <a:pt x="91475" y="39258"/>
                  </a:lnTo>
                  <a:lnTo>
                    <a:pt x="94918" y="41888"/>
                  </a:lnTo>
                  <a:lnTo>
                    <a:pt x="98114" y="44924"/>
                  </a:lnTo>
                  <a:lnTo>
                    <a:pt x="101065" y="47959"/>
                  </a:lnTo>
                  <a:lnTo>
                    <a:pt x="103524" y="51399"/>
                  </a:lnTo>
                  <a:lnTo>
                    <a:pt x="105491" y="54839"/>
                  </a:lnTo>
                  <a:lnTo>
                    <a:pt x="107213" y="58684"/>
                  </a:lnTo>
                  <a:lnTo>
                    <a:pt x="108442" y="62529"/>
                  </a:lnTo>
                  <a:lnTo>
                    <a:pt x="109180" y="66576"/>
                  </a:lnTo>
                  <a:lnTo>
                    <a:pt x="109426" y="70826"/>
                  </a:lnTo>
                  <a:lnTo>
                    <a:pt x="109426" y="70826"/>
                  </a:lnTo>
                  <a:lnTo>
                    <a:pt x="109180" y="74873"/>
                  </a:lnTo>
                  <a:lnTo>
                    <a:pt x="108442" y="78920"/>
                  </a:lnTo>
                  <a:lnTo>
                    <a:pt x="107213" y="82765"/>
                  </a:lnTo>
                  <a:lnTo>
                    <a:pt x="105491" y="86610"/>
                  </a:lnTo>
                  <a:lnTo>
                    <a:pt x="103524" y="90050"/>
                  </a:lnTo>
                  <a:lnTo>
                    <a:pt x="101065" y="93490"/>
                  </a:lnTo>
                  <a:lnTo>
                    <a:pt x="98114" y="96526"/>
                  </a:lnTo>
                  <a:lnTo>
                    <a:pt x="94918" y="99561"/>
                  </a:lnTo>
                  <a:lnTo>
                    <a:pt x="91475" y="102192"/>
                  </a:lnTo>
                  <a:lnTo>
                    <a:pt x="87540" y="104418"/>
                  </a:lnTo>
                  <a:lnTo>
                    <a:pt x="83606" y="106441"/>
                  </a:lnTo>
                  <a:lnTo>
                    <a:pt x="79180" y="108263"/>
                  </a:lnTo>
                  <a:lnTo>
                    <a:pt x="74754" y="109477"/>
                  </a:lnTo>
                  <a:lnTo>
                    <a:pt x="69836" y="110489"/>
                  </a:lnTo>
                  <a:lnTo>
                    <a:pt x="64918" y="111096"/>
                  </a:lnTo>
                  <a:lnTo>
                    <a:pt x="60000" y="111298"/>
                  </a:lnTo>
                  <a:lnTo>
                    <a:pt x="60000" y="111298"/>
                  </a:lnTo>
                  <a:close/>
                  <a:moveTo>
                    <a:pt x="100327" y="65767"/>
                  </a:moveTo>
                  <a:lnTo>
                    <a:pt x="100327" y="65767"/>
                  </a:lnTo>
                  <a:lnTo>
                    <a:pt x="99590" y="63136"/>
                  </a:lnTo>
                  <a:lnTo>
                    <a:pt x="98852" y="60505"/>
                  </a:lnTo>
                  <a:lnTo>
                    <a:pt x="97622" y="57875"/>
                  </a:lnTo>
                  <a:lnTo>
                    <a:pt x="96393" y="55446"/>
                  </a:lnTo>
                  <a:lnTo>
                    <a:pt x="94672" y="53220"/>
                  </a:lnTo>
                  <a:lnTo>
                    <a:pt x="92950" y="50994"/>
                  </a:lnTo>
                  <a:lnTo>
                    <a:pt x="90983" y="48971"/>
                  </a:lnTo>
                  <a:lnTo>
                    <a:pt x="88770" y="46947"/>
                  </a:lnTo>
                  <a:lnTo>
                    <a:pt x="86311" y="45126"/>
                  </a:lnTo>
                  <a:lnTo>
                    <a:pt x="83852" y="43507"/>
                  </a:lnTo>
                  <a:lnTo>
                    <a:pt x="81147" y="42091"/>
                  </a:lnTo>
                  <a:lnTo>
                    <a:pt x="78196" y="40674"/>
                  </a:lnTo>
                  <a:lnTo>
                    <a:pt x="75245" y="39662"/>
                  </a:lnTo>
                  <a:lnTo>
                    <a:pt x="72295" y="38650"/>
                  </a:lnTo>
                  <a:lnTo>
                    <a:pt x="69098" y="38043"/>
                  </a:lnTo>
                  <a:lnTo>
                    <a:pt x="65655" y="37436"/>
                  </a:lnTo>
                  <a:lnTo>
                    <a:pt x="59754" y="43102"/>
                  </a:lnTo>
                  <a:lnTo>
                    <a:pt x="54098" y="37436"/>
                  </a:lnTo>
                  <a:lnTo>
                    <a:pt x="54098" y="37436"/>
                  </a:lnTo>
                  <a:lnTo>
                    <a:pt x="50655" y="38043"/>
                  </a:lnTo>
                  <a:lnTo>
                    <a:pt x="47459" y="38650"/>
                  </a:lnTo>
                  <a:lnTo>
                    <a:pt x="44262" y="39662"/>
                  </a:lnTo>
                  <a:lnTo>
                    <a:pt x="41311" y="40674"/>
                  </a:lnTo>
                  <a:lnTo>
                    <a:pt x="38360" y="42091"/>
                  </a:lnTo>
                  <a:lnTo>
                    <a:pt x="35655" y="43507"/>
                  </a:lnTo>
                  <a:lnTo>
                    <a:pt x="33196" y="45328"/>
                  </a:lnTo>
                  <a:lnTo>
                    <a:pt x="30737" y="47150"/>
                  </a:lnTo>
                  <a:lnTo>
                    <a:pt x="28524" y="48971"/>
                  </a:lnTo>
                  <a:lnTo>
                    <a:pt x="26557" y="51197"/>
                  </a:lnTo>
                  <a:lnTo>
                    <a:pt x="24836" y="53423"/>
                  </a:lnTo>
                  <a:lnTo>
                    <a:pt x="23114" y="55851"/>
                  </a:lnTo>
                  <a:lnTo>
                    <a:pt x="21885" y="58279"/>
                  </a:lnTo>
                  <a:lnTo>
                    <a:pt x="20655" y="60910"/>
                  </a:lnTo>
                  <a:lnTo>
                    <a:pt x="19918" y="63541"/>
                  </a:lnTo>
                  <a:lnTo>
                    <a:pt x="19426" y="66374"/>
                  </a:lnTo>
                  <a:lnTo>
                    <a:pt x="19426" y="66374"/>
                  </a:lnTo>
                  <a:lnTo>
                    <a:pt x="19180" y="66374"/>
                  </a:lnTo>
                  <a:lnTo>
                    <a:pt x="26557" y="71433"/>
                  </a:lnTo>
                  <a:lnTo>
                    <a:pt x="19426" y="76087"/>
                  </a:lnTo>
                  <a:lnTo>
                    <a:pt x="19426" y="76087"/>
                  </a:lnTo>
                  <a:lnTo>
                    <a:pt x="20163" y="78920"/>
                  </a:lnTo>
                  <a:lnTo>
                    <a:pt x="21147" y="81349"/>
                  </a:lnTo>
                  <a:lnTo>
                    <a:pt x="22131" y="83979"/>
                  </a:lnTo>
                  <a:lnTo>
                    <a:pt x="23606" y="86205"/>
                  </a:lnTo>
                  <a:lnTo>
                    <a:pt x="25327" y="88634"/>
                  </a:lnTo>
                  <a:lnTo>
                    <a:pt x="27049" y="90657"/>
                  </a:lnTo>
                  <a:lnTo>
                    <a:pt x="29016" y="92883"/>
                  </a:lnTo>
                  <a:lnTo>
                    <a:pt x="31229" y="94704"/>
                  </a:lnTo>
                  <a:lnTo>
                    <a:pt x="33442" y="96526"/>
                  </a:lnTo>
                  <a:lnTo>
                    <a:pt x="36147" y="98145"/>
                  </a:lnTo>
                  <a:lnTo>
                    <a:pt x="38606" y="99561"/>
                  </a:lnTo>
                  <a:lnTo>
                    <a:pt x="41557" y="100775"/>
                  </a:lnTo>
                  <a:lnTo>
                    <a:pt x="44508" y="101787"/>
                  </a:lnTo>
                  <a:lnTo>
                    <a:pt x="47459" y="102799"/>
                  </a:lnTo>
                  <a:lnTo>
                    <a:pt x="50655" y="103406"/>
                  </a:lnTo>
                  <a:lnTo>
                    <a:pt x="53852" y="104013"/>
                  </a:lnTo>
                  <a:lnTo>
                    <a:pt x="59754" y="98145"/>
                  </a:lnTo>
                  <a:lnTo>
                    <a:pt x="65901" y="104013"/>
                  </a:lnTo>
                  <a:lnTo>
                    <a:pt x="65901" y="104013"/>
                  </a:lnTo>
                  <a:lnTo>
                    <a:pt x="69098" y="103406"/>
                  </a:lnTo>
                  <a:lnTo>
                    <a:pt x="72295" y="102799"/>
                  </a:lnTo>
                  <a:lnTo>
                    <a:pt x="75491" y="101787"/>
                  </a:lnTo>
                  <a:lnTo>
                    <a:pt x="78442" y="100775"/>
                  </a:lnTo>
                  <a:lnTo>
                    <a:pt x="81147" y="99359"/>
                  </a:lnTo>
                  <a:lnTo>
                    <a:pt x="83852" y="97942"/>
                  </a:lnTo>
                  <a:lnTo>
                    <a:pt x="86311" y="96323"/>
                  </a:lnTo>
                  <a:lnTo>
                    <a:pt x="88770" y="94502"/>
                  </a:lnTo>
                  <a:lnTo>
                    <a:pt x="90983" y="92478"/>
                  </a:lnTo>
                  <a:lnTo>
                    <a:pt x="92950" y="90455"/>
                  </a:lnTo>
                  <a:lnTo>
                    <a:pt x="94672" y="88229"/>
                  </a:lnTo>
                  <a:lnTo>
                    <a:pt x="96393" y="86003"/>
                  </a:lnTo>
                  <a:lnTo>
                    <a:pt x="97622" y="83575"/>
                  </a:lnTo>
                  <a:lnTo>
                    <a:pt x="98852" y="80944"/>
                  </a:lnTo>
                  <a:lnTo>
                    <a:pt x="99590" y="78313"/>
                  </a:lnTo>
                  <a:lnTo>
                    <a:pt x="100327" y="75682"/>
                  </a:lnTo>
                  <a:lnTo>
                    <a:pt x="93196" y="70826"/>
                  </a:lnTo>
                  <a:lnTo>
                    <a:pt x="100327" y="65767"/>
                  </a:lnTo>
                  <a:close/>
                  <a:moveTo>
                    <a:pt x="73032" y="71635"/>
                  </a:moveTo>
                  <a:lnTo>
                    <a:pt x="73032" y="71635"/>
                  </a:lnTo>
                  <a:lnTo>
                    <a:pt x="72540" y="73659"/>
                  </a:lnTo>
                  <a:lnTo>
                    <a:pt x="71803" y="75480"/>
                  </a:lnTo>
                  <a:lnTo>
                    <a:pt x="70573" y="77099"/>
                  </a:lnTo>
                  <a:lnTo>
                    <a:pt x="69098" y="78516"/>
                  </a:lnTo>
                  <a:lnTo>
                    <a:pt x="67377" y="79730"/>
                  </a:lnTo>
                  <a:lnTo>
                    <a:pt x="65409" y="80539"/>
                  </a:lnTo>
                  <a:lnTo>
                    <a:pt x="63196" y="81146"/>
                  </a:lnTo>
                  <a:lnTo>
                    <a:pt x="60983" y="81551"/>
                  </a:lnTo>
                  <a:lnTo>
                    <a:pt x="37868" y="88634"/>
                  </a:lnTo>
                  <a:lnTo>
                    <a:pt x="46721" y="69612"/>
                  </a:lnTo>
                  <a:lnTo>
                    <a:pt x="46721" y="69612"/>
                  </a:lnTo>
                  <a:lnTo>
                    <a:pt x="47213" y="67790"/>
                  </a:lnTo>
                  <a:lnTo>
                    <a:pt x="47950" y="66172"/>
                  </a:lnTo>
                  <a:lnTo>
                    <a:pt x="48934" y="64553"/>
                  </a:lnTo>
                  <a:lnTo>
                    <a:pt x="50409" y="63136"/>
                  </a:lnTo>
                  <a:lnTo>
                    <a:pt x="52131" y="61922"/>
                  </a:lnTo>
                  <a:lnTo>
                    <a:pt x="53852" y="61112"/>
                  </a:lnTo>
                  <a:lnTo>
                    <a:pt x="56065" y="60303"/>
                  </a:lnTo>
                  <a:lnTo>
                    <a:pt x="58278" y="59898"/>
                  </a:lnTo>
                  <a:lnTo>
                    <a:pt x="81885" y="52613"/>
                  </a:lnTo>
                  <a:lnTo>
                    <a:pt x="73032" y="71635"/>
                  </a:lnTo>
                  <a:close/>
                  <a:moveTo>
                    <a:pt x="56311" y="70826"/>
                  </a:moveTo>
                  <a:lnTo>
                    <a:pt x="56311" y="70826"/>
                  </a:lnTo>
                  <a:lnTo>
                    <a:pt x="56557" y="71838"/>
                  </a:lnTo>
                  <a:lnTo>
                    <a:pt x="57295" y="72647"/>
                  </a:lnTo>
                  <a:lnTo>
                    <a:pt x="58524" y="73254"/>
                  </a:lnTo>
                  <a:lnTo>
                    <a:pt x="59754" y="73456"/>
                  </a:lnTo>
                  <a:lnTo>
                    <a:pt x="59754" y="73456"/>
                  </a:lnTo>
                  <a:lnTo>
                    <a:pt x="61229" y="73254"/>
                  </a:lnTo>
                  <a:lnTo>
                    <a:pt x="62213" y="72647"/>
                  </a:lnTo>
                  <a:lnTo>
                    <a:pt x="62950" y="71838"/>
                  </a:lnTo>
                  <a:lnTo>
                    <a:pt x="63196" y="70826"/>
                  </a:lnTo>
                  <a:lnTo>
                    <a:pt x="63196" y="70826"/>
                  </a:lnTo>
                  <a:lnTo>
                    <a:pt x="62950" y="69612"/>
                  </a:lnTo>
                  <a:lnTo>
                    <a:pt x="62213" y="68802"/>
                  </a:lnTo>
                  <a:lnTo>
                    <a:pt x="61229" y="68195"/>
                  </a:lnTo>
                  <a:lnTo>
                    <a:pt x="59754" y="67993"/>
                  </a:lnTo>
                  <a:lnTo>
                    <a:pt x="59754" y="67993"/>
                  </a:lnTo>
                  <a:lnTo>
                    <a:pt x="58524" y="68195"/>
                  </a:lnTo>
                  <a:lnTo>
                    <a:pt x="57295" y="68802"/>
                  </a:lnTo>
                  <a:lnTo>
                    <a:pt x="56557" y="69612"/>
                  </a:lnTo>
                  <a:lnTo>
                    <a:pt x="56311" y="70826"/>
                  </a:lnTo>
                  <a:lnTo>
                    <a:pt x="56311" y="70826"/>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cxnSp>
        <p:nvCxnSpPr>
          <p:cNvPr id="52" name="Shape 143">
            <a:extLst>
              <a:ext uri="{FF2B5EF4-FFF2-40B4-BE49-F238E27FC236}">
                <a16:creationId xmlns:a16="http://schemas.microsoft.com/office/drawing/2014/main" id="{C2ABDE4C-3FF5-4666-9421-17C5C9925734}"/>
              </a:ext>
            </a:extLst>
          </p:cNvPr>
          <p:cNvCxnSpPr>
            <a:cxnSpLocks/>
          </p:cNvCxnSpPr>
          <p:nvPr/>
        </p:nvCxnSpPr>
        <p:spPr>
          <a:xfrm flipV="1">
            <a:off x="9723585" y="3575769"/>
            <a:ext cx="1684232" cy="1721152"/>
          </a:xfrm>
          <a:prstGeom prst="straightConnector1">
            <a:avLst/>
          </a:prstGeom>
          <a:noFill/>
          <a:ln w="12700" cap="flat" cmpd="sng">
            <a:solidFill>
              <a:schemeClr val="accent1"/>
            </a:solidFill>
            <a:prstDash val="solid"/>
            <a:round/>
            <a:headEnd type="none" w="med" len="med"/>
            <a:tailEnd type="none" w="med" len="med"/>
          </a:ln>
        </p:spPr>
      </p:cxnSp>
      <p:cxnSp>
        <p:nvCxnSpPr>
          <p:cNvPr id="124" name="Shape 124"/>
          <p:cNvCxnSpPr>
            <a:cxnSpLocks/>
          </p:cNvCxnSpPr>
          <p:nvPr/>
        </p:nvCxnSpPr>
        <p:spPr>
          <a:xfrm>
            <a:off x="3925566" y="6954566"/>
            <a:ext cx="3465834" cy="1579438"/>
          </a:xfrm>
          <a:prstGeom prst="straightConnector1">
            <a:avLst/>
          </a:prstGeom>
          <a:noFill/>
          <a:ln w="12700" cap="flat" cmpd="sng">
            <a:solidFill>
              <a:schemeClr val="accent1"/>
            </a:solidFill>
            <a:prstDash val="solid"/>
            <a:round/>
            <a:headEnd type="none" w="med" len="med"/>
            <a:tailEnd type="none" w="med" len="med"/>
          </a:ln>
        </p:spPr>
      </p:cxnSp>
      <p:cxnSp>
        <p:nvCxnSpPr>
          <p:cNvPr id="40" name="Shape 121">
            <a:extLst>
              <a:ext uri="{FF2B5EF4-FFF2-40B4-BE49-F238E27FC236}">
                <a16:creationId xmlns:a16="http://schemas.microsoft.com/office/drawing/2014/main" id="{0681370E-0162-4AA1-8541-6876D6439815}"/>
              </a:ext>
            </a:extLst>
          </p:cNvPr>
          <p:cNvCxnSpPr/>
          <p:nvPr/>
        </p:nvCxnSpPr>
        <p:spPr>
          <a:xfrm>
            <a:off x="11385181" y="3577299"/>
            <a:ext cx="3109978" cy="0"/>
          </a:xfrm>
          <a:prstGeom prst="straightConnector1">
            <a:avLst/>
          </a:prstGeom>
          <a:noFill/>
          <a:ln w="12700" cap="flat" cmpd="sng">
            <a:solidFill>
              <a:schemeClr val="accent1"/>
            </a:solidFill>
            <a:prstDash val="solid"/>
            <a:round/>
            <a:headEnd type="none" w="med" len="med"/>
            <a:tailEnd type="none" w="med" len="med"/>
          </a:ln>
        </p:spPr>
      </p:cxnSp>
      <p:sp>
        <p:nvSpPr>
          <p:cNvPr id="42" name="Shape 129">
            <a:extLst>
              <a:ext uri="{FF2B5EF4-FFF2-40B4-BE49-F238E27FC236}">
                <a16:creationId xmlns:a16="http://schemas.microsoft.com/office/drawing/2014/main" id="{2DBF4D2D-775A-436F-8FE1-A6ABC73888C9}"/>
              </a:ext>
            </a:extLst>
          </p:cNvPr>
          <p:cNvSpPr txBox="1"/>
          <p:nvPr/>
        </p:nvSpPr>
        <p:spPr>
          <a:xfrm>
            <a:off x="985708" y="2819400"/>
            <a:ext cx="2902411" cy="470728"/>
          </a:xfrm>
          <a:prstGeom prst="rect">
            <a:avLst/>
          </a:prstGeom>
          <a:noFill/>
          <a:ln>
            <a:noFill/>
          </a:ln>
        </p:spPr>
        <p:txBody>
          <a:bodyPr lIns="155422" tIns="77691" rIns="155422" bIns="77691" anchor="t" anchorCtr="0">
            <a:noAutofit/>
          </a:bodyPr>
          <a:lstStyle/>
          <a:p>
            <a:pPr>
              <a:buClr>
                <a:srgbClr val="000000"/>
              </a:buClr>
              <a:buSzPct val="25000"/>
            </a:pPr>
            <a:r>
              <a:rPr lang="en-CA" sz="2040" b="1" dirty="0"/>
              <a:t>Stakeholders</a:t>
            </a:r>
          </a:p>
        </p:txBody>
      </p:sp>
      <p:sp>
        <p:nvSpPr>
          <p:cNvPr id="43" name="Shape 130">
            <a:extLst>
              <a:ext uri="{FF2B5EF4-FFF2-40B4-BE49-F238E27FC236}">
                <a16:creationId xmlns:a16="http://schemas.microsoft.com/office/drawing/2014/main" id="{8A469177-FA11-4E6B-91C7-C377040887F2}"/>
              </a:ext>
            </a:extLst>
          </p:cNvPr>
          <p:cNvSpPr/>
          <p:nvPr/>
        </p:nvSpPr>
        <p:spPr>
          <a:xfrm>
            <a:off x="76372" y="3291353"/>
            <a:ext cx="4558380" cy="3261847"/>
          </a:xfrm>
          <a:prstGeom prst="rect">
            <a:avLst/>
          </a:prstGeom>
          <a:noFill/>
          <a:ln>
            <a:noFill/>
          </a:ln>
        </p:spPr>
        <p:txBody>
          <a:bodyPr lIns="155422" tIns="77691" rIns="155422" bIns="77691" anchor="t" anchorCtr="0">
            <a:noAutofit/>
          </a:bodyPr>
          <a:lstStyle/>
          <a:p>
            <a:pPr marL="291475" indent="-291475">
              <a:buClr>
                <a:srgbClr val="000000"/>
              </a:buClr>
              <a:buSzPct val="100000"/>
              <a:buFont typeface="Arial"/>
              <a:buChar char="•"/>
            </a:pPr>
            <a:r>
              <a:rPr lang="en-CA" sz="1700" dirty="0"/>
              <a:t>Organizations and people who are part of the system. They would use data to make more informed decisions or are people with lived experience who are impacted by decision making.</a:t>
            </a:r>
          </a:p>
          <a:p>
            <a:pPr marL="291475" indent="-291475">
              <a:buClr>
                <a:srgbClr val="000000"/>
              </a:buClr>
              <a:buSzPct val="100000"/>
              <a:buFont typeface="Arial"/>
              <a:buChar char="•"/>
            </a:pPr>
            <a:r>
              <a:rPr lang="en-CA" sz="1700" dirty="0"/>
              <a:t>Stakeholders provide input in different ways throughout the lab  (respond to surveys, participate in local sessions, participate in national sessions, review documents and provide input, etc.)</a:t>
            </a:r>
          </a:p>
          <a:p>
            <a:pPr marL="291475" indent="-291475">
              <a:buClr>
                <a:srgbClr val="000000"/>
              </a:buClr>
              <a:buSzPct val="100000"/>
              <a:buFont typeface="Arial"/>
              <a:buChar char="•"/>
            </a:pPr>
            <a:r>
              <a:rPr lang="en-CA" sz="1700" dirty="0"/>
              <a:t>Some of the stakeholders will be local and or national data lab participants. </a:t>
            </a:r>
          </a:p>
          <a:p>
            <a:pPr marL="291475" indent="-291475">
              <a:buClr>
                <a:srgbClr val="000000"/>
              </a:buClr>
              <a:buSzPct val="100000"/>
              <a:buFont typeface="Arial"/>
              <a:buChar char="•"/>
            </a:pPr>
            <a:endParaRPr lang="en-CA" sz="1700" dirty="0"/>
          </a:p>
        </p:txBody>
      </p:sp>
      <p:cxnSp>
        <p:nvCxnSpPr>
          <p:cNvPr id="44" name="Shape 145">
            <a:extLst>
              <a:ext uri="{FF2B5EF4-FFF2-40B4-BE49-F238E27FC236}">
                <a16:creationId xmlns:a16="http://schemas.microsoft.com/office/drawing/2014/main" id="{C0EF05E8-C560-43E4-B177-DA3F8FC9DAAA}"/>
              </a:ext>
            </a:extLst>
          </p:cNvPr>
          <p:cNvCxnSpPr>
            <a:cxnSpLocks/>
          </p:cNvCxnSpPr>
          <p:nvPr/>
        </p:nvCxnSpPr>
        <p:spPr>
          <a:xfrm>
            <a:off x="3916547" y="3332982"/>
            <a:ext cx="2282959" cy="736906"/>
          </a:xfrm>
          <a:prstGeom prst="straightConnector1">
            <a:avLst/>
          </a:prstGeom>
          <a:noFill/>
          <a:ln w="12700" cap="flat" cmpd="sng">
            <a:solidFill>
              <a:schemeClr val="accent1"/>
            </a:solidFill>
            <a:prstDash val="solid"/>
            <a:round/>
            <a:headEnd type="none" w="med" len="med"/>
            <a:tailEnd type="none" w="med" len="med"/>
          </a:ln>
        </p:spPr>
      </p:cxnSp>
      <p:sp>
        <p:nvSpPr>
          <p:cNvPr id="10" name="Shape 119">
            <a:extLst>
              <a:ext uri="{FF2B5EF4-FFF2-40B4-BE49-F238E27FC236}">
                <a16:creationId xmlns:a16="http://schemas.microsoft.com/office/drawing/2014/main" id="{5B9197D4-90EF-4BD4-BD84-0C0F12BB8F21}"/>
              </a:ext>
            </a:extLst>
          </p:cNvPr>
          <p:cNvSpPr/>
          <p:nvPr/>
        </p:nvSpPr>
        <p:spPr>
          <a:xfrm>
            <a:off x="614095" y="2823247"/>
            <a:ext cx="432000" cy="432000"/>
          </a:xfrm>
          <a:prstGeom prst="ellipse">
            <a:avLst/>
          </a:prstGeom>
          <a:solidFill>
            <a:schemeClr val="accent3"/>
          </a:solidFill>
          <a:ln w="12700" cap="flat" cmpd="sng">
            <a:solidFill>
              <a:schemeClr val="accen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dirty="0">
              <a:solidFill>
                <a:schemeClr val="lt2"/>
              </a:solidFill>
            </a:endParaRPr>
          </a:p>
        </p:txBody>
      </p:sp>
      <p:sp>
        <p:nvSpPr>
          <p:cNvPr id="13" name="Shape 141">
            <a:extLst>
              <a:ext uri="{FF2B5EF4-FFF2-40B4-BE49-F238E27FC236}">
                <a16:creationId xmlns:a16="http://schemas.microsoft.com/office/drawing/2014/main" id="{EDFF5124-B281-4D8D-9776-A2F00352A25D}"/>
              </a:ext>
            </a:extLst>
          </p:cNvPr>
          <p:cNvSpPr/>
          <p:nvPr/>
        </p:nvSpPr>
        <p:spPr>
          <a:xfrm>
            <a:off x="7242399" y="8187287"/>
            <a:ext cx="576000" cy="576000"/>
          </a:xfrm>
          <a:custGeom>
            <a:avLst/>
            <a:gdLst/>
            <a:ahLst/>
            <a:cxnLst/>
            <a:rect l="0" t="0" r="0" b="0"/>
            <a:pathLst>
              <a:path w="120000" h="120000" extrusionOk="0">
                <a:moveTo>
                  <a:pt x="72540" y="22462"/>
                </a:moveTo>
                <a:lnTo>
                  <a:pt x="72540" y="22462"/>
                </a:lnTo>
                <a:lnTo>
                  <a:pt x="74262" y="20640"/>
                </a:lnTo>
                <a:lnTo>
                  <a:pt x="75491" y="18414"/>
                </a:lnTo>
                <a:lnTo>
                  <a:pt x="76229" y="15986"/>
                </a:lnTo>
                <a:lnTo>
                  <a:pt x="76475" y="13558"/>
                </a:lnTo>
                <a:lnTo>
                  <a:pt x="76475" y="13558"/>
                </a:lnTo>
                <a:lnTo>
                  <a:pt x="76475" y="12141"/>
                </a:lnTo>
                <a:lnTo>
                  <a:pt x="76229" y="10725"/>
                </a:lnTo>
                <a:lnTo>
                  <a:pt x="75737" y="9510"/>
                </a:lnTo>
                <a:lnTo>
                  <a:pt x="75245" y="8296"/>
                </a:lnTo>
                <a:lnTo>
                  <a:pt x="74508" y="7082"/>
                </a:lnTo>
                <a:lnTo>
                  <a:pt x="73770" y="5868"/>
                </a:lnTo>
                <a:lnTo>
                  <a:pt x="72786" y="4856"/>
                </a:lnTo>
                <a:lnTo>
                  <a:pt x="71803" y="3844"/>
                </a:lnTo>
                <a:lnTo>
                  <a:pt x="70573" y="3035"/>
                </a:lnTo>
                <a:lnTo>
                  <a:pt x="69344" y="2225"/>
                </a:lnTo>
                <a:lnTo>
                  <a:pt x="67868" y="1618"/>
                </a:lnTo>
                <a:lnTo>
                  <a:pt x="66639" y="1011"/>
                </a:lnTo>
                <a:lnTo>
                  <a:pt x="64918" y="607"/>
                </a:lnTo>
                <a:lnTo>
                  <a:pt x="63442" y="202"/>
                </a:lnTo>
                <a:lnTo>
                  <a:pt x="61721" y="0"/>
                </a:lnTo>
                <a:lnTo>
                  <a:pt x="60000" y="0"/>
                </a:lnTo>
                <a:lnTo>
                  <a:pt x="60000" y="0"/>
                </a:lnTo>
                <a:lnTo>
                  <a:pt x="58524" y="0"/>
                </a:lnTo>
                <a:lnTo>
                  <a:pt x="56803" y="202"/>
                </a:lnTo>
                <a:lnTo>
                  <a:pt x="55327" y="607"/>
                </a:lnTo>
                <a:lnTo>
                  <a:pt x="53606" y="1011"/>
                </a:lnTo>
                <a:lnTo>
                  <a:pt x="52377" y="1618"/>
                </a:lnTo>
                <a:lnTo>
                  <a:pt x="50901" y="2225"/>
                </a:lnTo>
                <a:lnTo>
                  <a:pt x="49672" y="3035"/>
                </a:lnTo>
                <a:lnTo>
                  <a:pt x="48442" y="3844"/>
                </a:lnTo>
                <a:lnTo>
                  <a:pt x="47459" y="4856"/>
                </a:lnTo>
                <a:lnTo>
                  <a:pt x="46475" y="5868"/>
                </a:lnTo>
                <a:lnTo>
                  <a:pt x="45737" y="7082"/>
                </a:lnTo>
                <a:lnTo>
                  <a:pt x="45000" y="8296"/>
                </a:lnTo>
                <a:lnTo>
                  <a:pt x="44262" y="9510"/>
                </a:lnTo>
                <a:lnTo>
                  <a:pt x="44016" y="10725"/>
                </a:lnTo>
                <a:lnTo>
                  <a:pt x="43770" y="12141"/>
                </a:lnTo>
                <a:lnTo>
                  <a:pt x="43524" y="13558"/>
                </a:lnTo>
                <a:lnTo>
                  <a:pt x="43524" y="13558"/>
                </a:lnTo>
                <a:lnTo>
                  <a:pt x="44016" y="15986"/>
                </a:lnTo>
                <a:lnTo>
                  <a:pt x="44754" y="18414"/>
                </a:lnTo>
                <a:lnTo>
                  <a:pt x="45983" y="20438"/>
                </a:lnTo>
                <a:lnTo>
                  <a:pt x="47704" y="22462"/>
                </a:lnTo>
                <a:lnTo>
                  <a:pt x="47704" y="22462"/>
                </a:lnTo>
                <a:lnTo>
                  <a:pt x="42786" y="23473"/>
                </a:lnTo>
                <a:lnTo>
                  <a:pt x="37868" y="24890"/>
                </a:lnTo>
                <a:lnTo>
                  <a:pt x="33196" y="26509"/>
                </a:lnTo>
                <a:lnTo>
                  <a:pt x="28770" y="28532"/>
                </a:lnTo>
                <a:lnTo>
                  <a:pt x="24590" y="30961"/>
                </a:lnTo>
                <a:lnTo>
                  <a:pt x="20655" y="33389"/>
                </a:lnTo>
                <a:lnTo>
                  <a:pt x="16967" y="36222"/>
                </a:lnTo>
                <a:lnTo>
                  <a:pt x="13524" y="39460"/>
                </a:lnTo>
                <a:lnTo>
                  <a:pt x="10573" y="42698"/>
                </a:lnTo>
                <a:lnTo>
                  <a:pt x="7868" y="46138"/>
                </a:lnTo>
                <a:lnTo>
                  <a:pt x="5655" y="49983"/>
                </a:lnTo>
                <a:lnTo>
                  <a:pt x="3688" y="53827"/>
                </a:lnTo>
                <a:lnTo>
                  <a:pt x="1967" y="57875"/>
                </a:lnTo>
                <a:lnTo>
                  <a:pt x="983" y="61922"/>
                </a:lnTo>
                <a:lnTo>
                  <a:pt x="245" y="66374"/>
                </a:lnTo>
                <a:lnTo>
                  <a:pt x="0" y="70826"/>
                </a:lnTo>
                <a:lnTo>
                  <a:pt x="0" y="70826"/>
                </a:lnTo>
                <a:lnTo>
                  <a:pt x="0" y="73254"/>
                </a:lnTo>
                <a:lnTo>
                  <a:pt x="245" y="75682"/>
                </a:lnTo>
                <a:lnTo>
                  <a:pt x="737" y="78313"/>
                </a:lnTo>
                <a:lnTo>
                  <a:pt x="1229" y="80741"/>
                </a:lnTo>
                <a:lnTo>
                  <a:pt x="1967" y="82967"/>
                </a:lnTo>
                <a:lnTo>
                  <a:pt x="2704" y="85396"/>
                </a:lnTo>
                <a:lnTo>
                  <a:pt x="4672" y="89848"/>
                </a:lnTo>
                <a:lnTo>
                  <a:pt x="7131" y="94300"/>
                </a:lnTo>
                <a:lnTo>
                  <a:pt x="10327" y="98347"/>
                </a:lnTo>
                <a:lnTo>
                  <a:pt x="13770" y="102192"/>
                </a:lnTo>
                <a:lnTo>
                  <a:pt x="17459" y="105632"/>
                </a:lnTo>
                <a:lnTo>
                  <a:pt x="21885" y="108870"/>
                </a:lnTo>
                <a:lnTo>
                  <a:pt x="26557" y="111703"/>
                </a:lnTo>
                <a:lnTo>
                  <a:pt x="31475" y="114131"/>
                </a:lnTo>
                <a:lnTo>
                  <a:pt x="36639" y="116155"/>
                </a:lnTo>
                <a:lnTo>
                  <a:pt x="42049" y="117774"/>
                </a:lnTo>
                <a:lnTo>
                  <a:pt x="45000" y="118583"/>
                </a:lnTo>
                <a:lnTo>
                  <a:pt x="47950" y="118988"/>
                </a:lnTo>
                <a:lnTo>
                  <a:pt x="50901" y="119595"/>
                </a:lnTo>
                <a:lnTo>
                  <a:pt x="53852" y="119797"/>
                </a:lnTo>
                <a:lnTo>
                  <a:pt x="56803" y="120000"/>
                </a:lnTo>
                <a:lnTo>
                  <a:pt x="60000" y="120000"/>
                </a:lnTo>
                <a:lnTo>
                  <a:pt x="60000" y="120000"/>
                </a:lnTo>
                <a:lnTo>
                  <a:pt x="62950" y="120000"/>
                </a:lnTo>
                <a:lnTo>
                  <a:pt x="66147" y="119797"/>
                </a:lnTo>
                <a:lnTo>
                  <a:pt x="69098" y="119595"/>
                </a:lnTo>
                <a:lnTo>
                  <a:pt x="72049" y="118988"/>
                </a:lnTo>
                <a:lnTo>
                  <a:pt x="75000" y="118583"/>
                </a:lnTo>
                <a:lnTo>
                  <a:pt x="77704" y="117774"/>
                </a:lnTo>
                <a:lnTo>
                  <a:pt x="83360" y="116155"/>
                </a:lnTo>
                <a:lnTo>
                  <a:pt x="88524" y="114131"/>
                </a:lnTo>
                <a:lnTo>
                  <a:pt x="93442" y="111703"/>
                </a:lnTo>
                <a:lnTo>
                  <a:pt x="98114" y="108870"/>
                </a:lnTo>
                <a:lnTo>
                  <a:pt x="102295" y="105632"/>
                </a:lnTo>
                <a:lnTo>
                  <a:pt x="106229" y="102192"/>
                </a:lnTo>
                <a:lnTo>
                  <a:pt x="109672" y="98347"/>
                </a:lnTo>
                <a:lnTo>
                  <a:pt x="112622" y="94300"/>
                </a:lnTo>
                <a:lnTo>
                  <a:pt x="115327" y="89848"/>
                </a:lnTo>
                <a:lnTo>
                  <a:pt x="117295" y="85396"/>
                </a:lnTo>
                <a:lnTo>
                  <a:pt x="118032" y="82967"/>
                </a:lnTo>
                <a:lnTo>
                  <a:pt x="118770" y="80741"/>
                </a:lnTo>
                <a:lnTo>
                  <a:pt x="119262" y="78313"/>
                </a:lnTo>
                <a:lnTo>
                  <a:pt x="119508" y="75682"/>
                </a:lnTo>
                <a:lnTo>
                  <a:pt x="119754" y="73254"/>
                </a:lnTo>
                <a:lnTo>
                  <a:pt x="120000" y="70826"/>
                </a:lnTo>
                <a:lnTo>
                  <a:pt x="120000" y="70826"/>
                </a:lnTo>
                <a:lnTo>
                  <a:pt x="119754" y="66374"/>
                </a:lnTo>
                <a:lnTo>
                  <a:pt x="119016" y="62124"/>
                </a:lnTo>
                <a:lnTo>
                  <a:pt x="117786" y="57875"/>
                </a:lnTo>
                <a:lnTo>
                  <a:pt x="116311" y="53827"/>
                </a:lnTo>
                <a:lnTo>
                  <a:pt x="114344" y="49983"/>
                </a:lnTo>
                <a:lnTo>
                  <a:pt x="112131" y="46340"/>
                </a:lnTo>
                <a:lnTo>
                  <a:pt x="109426" y="42698"/>
                </a:lnTo>
                <a:lnTo>
                  <a:pt x="106475" y="39460"/>
                </a:lnTo>
                <a:lnTo>
                  <a:pt x="103032" y="36424"/>
                </a:lnTo>
                <a:lnTo>
                  <a:pt x="99344" y="33591"/>
                </a:lnTo>
                <a:lnTo>
                  <a:pt x="95409" y="30961"/>
                </a:lnTo>
                <a:lnTo>
                  <a:pt x="91229" y="28735"/>
                </a:lnTo>
                <a:lnTo>
                  <a:pt x="86803" y="26711"/>
                </a:lnTo>
                <a:lnTo>
                  <a:pt x="82377" y="24890"/>
                </a:lnTo>
                <a:lnTo>
                  <a:pt x="77459" y="23473"/>
                </a:lnTo>
                <a:lnTo>
                  <a:pt x="72540" y="22462"/>
                </a:lnTo>
                <a:lnTo>
                  <a:pt x="72540" y="22462"/>
                </a:lnTo>
                <a:close/>
                <a:moveTo>
                  <a:pt x="60000" y="6475"/>
                </a:moveTo>
                <a:lnTo>
                  <a:pt x="60000" y="6475"/>
                </a:lnTo>
                <a:lnTo>
                  <a:pt x="61721" y="6677"/>
                </a:lnTo>
                <a:lnTo>
                  <a:pt x="63442" y="7082"/>
                </a:lnTo>
                <a:lnTo>
                  <a:pt x="64918" y="7689"/>
                </a:lnTo>
                <a:lnTo>
                  <a:pt x="66147" y="8499"/>
                </a:lnTo>
                <a:lnTo>
                  <a:pt x="67131" y="9510"/>
                </a:lnTo>
                <a:lnTo>
                  <a:pt x="68114" y="10725"/>
                </a:lnTo>
                <a:lnTo>
                  <a:pt x="68606" y="12141"/>
                </a:lnTo>
                <a:lnTo>
                  <a:pt x="68606" y="13558"/>
                </a:lnTo>
                <a:lnTo>
                  <a:pt x="68606" y="13558"/>
                </a:lnTo>
                <a:lnTo>
                  <a:pt x="68606" y="14974"/>
                </a:lnTo>
                <a:lnTo>
                  <a:pt x="68114" y="16188"/>
                </a:lnTo>
                <a:lnTo>
                  <a:pt x="67131" y="17403"/>
                </a:lnTo>
                <a:lnTo>
                  <a:pt x="66147" y="18617"/>
                </a:lnTo>
                <a:lnTo>
                  <a:pt x="64918" y="19426"/>
                </a:lnTo>
                <a:lnTo>
                  <a:pt x="63442" y="20033"/>
                </a:lnTo>
                <a:lnTo>
                  <a:pt x="61721" y="20438"/>
                </a:lnTo>
                <a:lnTo>
                  <a:pt x="60000" y="20640"/>
                </a:lnTo>
                <a:lnTo>
                  <a:pt x="60000" y="20640"/>
                </a:lnTo>
                <a:lnTo>
                  <a:pt x="58278" y="20438"/>
                </a:lnTo>
                <a:lnTo>
                  <a:pt x="56803" y="20033"/>
                </a:lnTo>
                <a:lnTo>
                  <a:pt x="55327" y="19426"/>
                </a:lnTo>
                <a:lnTo>
                  <a:pt x="54098" y="18617"/>
                </a:lnTo>
                <a:lnTo>
                  <a:pt x="52868" y="17403"/>
                </a:lnTo>
                <a:lnTo>
                  <a:pt x="52131" y="16188"/>
                </a:lnTo>
                <a:lnTo>
                  <a:pt x="51639" y="14974"/>
                </a:lnTo>
                <a:lnTo>
                  <a:pt x="51639" y="13558"/>
                </a:lnTo>
                <a:lnTo>
                  <a:pt x="51639" y="13558"/>
                </a:lnTo>
                <a:lnTo>
                  <a:pt x="51639" y="12141"/>
                </a:lnTo>
                <a:lnTo>
                  <a:pt x="52131" y="10725"/>
                </a:lnTo>
                <a:lnTo>
                  <a:pt x="52868" y="9510"/>
                </a:lnTo>
                <a:lnTo>
                  <a:pt x="54098" y="8499"/>
                </a:lnTo>
                <a:lnTo>
                  <a:pt x="55327" y="7689"/>
                </a:lnTo>
                <a:lnTo>
                  <a:pt x="56803" y="7082"/>
                </a:lnTo>
                <a:lnTo>
                  <a:pt x="58278" y="6677"/>
                </a:lnTo>
                <a:lnTo>
                  <a:pt x="60000" y="6475"/>
                </a:lnTo>
                <a:lnTo>
                  <a:pt x="60000" y="6475"/>
                </a:lnTo>
                <a:close/>
                <a:moveTo>
                  <a:pt x="60000" y="111298"/>
                </a:moveTo>
                <a:lnTo>
                  <a:pt x="60000" y="111298"/>
                </a:lnTo>
                <a:lnTo>
                  <a:pt x="54836" y="111096"/>
                </a:lnTo>
                <a:lnTo>
                  <a:pt x="49918" y="110489"/>
                </a:lnTo>
                <a:lnTo>
                  <a:pt x="45245" y="109477"/>
                </a:lnTo>
                <a:lnTo>
                  <a:pt x="40819" y="108263"/>
                </a:lnTo>
                <a:lnTo>
                  <a:pt x="36393" y="106441"/>
                </a:lnTo>
                <a:lnTo>
                  <a:pt x="32459" y="104418"/>
                </a:lnTo>
                <a:lnTo>
                  <a:pt x="28524" y="102192"/>
                </a:lnTo>
                <a:lnTo>
                  <a:pt x="25081" y="99561"/>
                </a:lnTo>
                <a:lnTo>
                  <a:pt x="21885" y="96526"/>
                </a:lnTo>
                <a:lnTo>
                  <a:pt x="18934" y="93490"/>
                </a:lnTo>
                <a:lnTo>
                  <a:pt x="16475" y="90050"/>
                </a:lnTo>
                <a:lnTo>
                  <a:pt x="14508" y="86610"/>
                </a:lnTo>
                <a:lnTo>
                  <a:pt x="12786" y="82765"/>
                </a:lnTo>
                <a:lnTo>
                  <a:pt x="11557" y="78920"/>
                </a:lnTo>
                <a:lnTo>
                  <a:pt x="10819" y="74873"/>
                </a:lnTo>
                <a:lnTo>
                  <a:pt x="10573" y="70826"/>
                </a:lnTo>
                <a:lnTo>
                  <a:pt x="10573" y="70826"/>
                </a:lnTo>
                <a:lnTo>
                  <a:pt x="10819" y="66576"/>
                </a:lnTo>
                <a:lnTo>
                  <a:pt x="11557" y="62529"/>
                </a:lnTo>
                <a:lnTo>
                  <a:pt x="12786" y="58684"/>
                </a:lnTo>
                <a:lnTo>
                  <a:pt x="14508" y="54839"/>
                </a:lnTo>
                <a:lnTo>
                  <a:pt x="16475" y="51399"/>
                </a:lnTo>
                <a:lnTo>
                  <a:pt x="18934" y="47959"/>
                </a:lnTo>
                <a:lnTo>
                  <a:pt x="21885" y="44924"/>
                </a:lnTo>
                <a:lnTo>
                  <a:pt x="25081" y="41888"/>
                </a:lnTo>
                <a:lnTo>
                  <a:pt x="28524" y="39258"/>
                </a:lnTo>
                <a:lnTo>
                  <a:pt x="32459" y="37032"/>
                </a:lnTo>
                <a:lnTo>
                  <a:pt x="36393" y="35008"/>
                </a:lnTo>
                <a:lnTo>
                  <a:pt x="40819" y="33187"/>
                </a:lnTo>
                <a:lnTo>
                  <a:pt x="45245" y="31973"/>
                </a:lnTo>
                <a:lnTo>
                  <a:pt x="49918" y="30961"/>
                </a:lnTo>
                <a:lnTo>
                  <a:pt x="54836" y="30354"/>
                </a:lnTo>
                <a:lnTo>
                  <a:pt x="60000" y="30151"/>
                </a:lnTo>
                <a:lnTo>
                  <a:pt x="60000" y="30151"/>
                </a:lnTo>
                <a:lnTo>
                  <a:pt x="64918" y="30354"/>
                </a:lnTo>
                <a:lnTo>
                  <a:pt x="69836" y="30961"/>
                </a:lnTo>
                <a:lnTo>
                  <a:pt x="74754" y="31973"/>
                </a:lnTo>
                <a:lnTo>
                  <a:pt x="79180" y="33187"/>
                </a:lnTo>
                <a:lnTo>
                  <a:pt x="83606" y="35008"/>
                </a:lnTo>
                <a:lnTo>
                  <a:pt x="87540" y="37032"/>
                </a:lnTo>
                <a:lnTo>
                  <a:pt x="91475" y="39258"/>
                </a:lnTo>
                <a:lnTo>
                  <a:pt x="94918" y="41888"/>
                </a:lnTo>
                <a:lnTo>
                  <a:pt x="98114" y="44924"/>
                </a:lnTo>
                <a:lnTo>
                  <a:pt x="101065" y="47959"/>
                </a:lnTo>
                <a:lnTo>
                  <a:pt x="103524" y="51399"/>
                </a:lnTo>
                <a:lnTo>
                  <a:pt x="105491" y="54839"/>
                </a:lnTo>
                <a:lnTo>
                  <a:pt x="107213" y="58684"/>
                </a:lnTo>
                <a:lnTo>
                  <a:pt x="108442" y="62529"/>
                </a:lnTo>
                <a:lnTo>
                  <a:pt x="109180" y="66576"/>
                </a:lnTo>
                <a:lnTo>
                  <a:pt x="109426" y="70826"/>
                </a:lnTo>
                <a:lnTo>
                  <a:pt x="109426" y="70826"/>
                </a:lnTo>
                <a:lnTo>
                  <a:pt x="109180" y="74873"/>
                </a:lnTo>
                <a:lnTo>
                  <a:pt x="108442" y="78920"/>
                </a:lnTo>
                <a:lnTo>
                  <a:pt x="107213" y="82765"/>
                </a:lnTo>
                <a:lnTo>
                  <a:pt x="105491" y="86610"/>
                </a:lnTo>
                <a:lnTo>
                  <a:pt x="103524" y="90050"/>
                </a:lnTo>
                <a:lnTo>
                  <a:pt x="101065" y="93490"/>
                </a:lnTo>
                <a:lnTo>
                  <a:pt x="98114" y="96526"/>
                </a:lnTo>
                <a:lnTo>
                  <a:pt x="94918" y="99561"/>
                </a:lnTo>
                <a:lnTo>
                  <a:pt x="91475" y="102192"/>
                </a:lnTo>
                <a:lnTo>
                  <a:pt x="87540" y="104418"/>
                </a:lnTo>
                <a:lnTo>
                  <a:pt x="83606" y="106441"/>
                </a:lnTo>
                <a:lnTo>
                  <a:pt x="79180" y="108263"/>
                </a:lnTo>
                <a:lnTo>
                  <a:pt x="74754" y="109477"/>
                </a:lnTo>
                <a:lnTo>
                  <a:pt x="69836" y="110489"/>
                </a:lnTo>
                <a:lnTo>
                  <a:pt x="64918" y="111096"/>
                </a:lnTo>
                <a:lnTo>
                  <a:pt x="60000" y="111298"/>
                </a:lnTo>
                <a:lnTo>
                  <a:pt x="60000" y="111298"/>
                </a:lnTo>
                <a:close/>
                <a:moveTo>
                  <a:pt x="100327" y="65767"/>
                </a:moveTo>
                <a:lnTo>
                  <a:pt x="100327" y="65767"/>
                </a:lnTo>
                <a:lnTo>
                  <a:pt x="99590" y="63136"/>
                </a:lnTo>
                <a:lnTo>
                  <a:pt x="98852" y="60505"/>
                </a:lnTo>
                <a:lnTo>
                  <a:pt x="97622" y="57875"/>
                </a:lnTo>
                <a:lnTo>
                  <a:pt x="96393" y="55446"/>
                </a:lnTo>
                <a:lnTo>
                  <a:pt x="94672" y="53220"/>
                </a:lnTo>
                <a:lnTo>
                  <a:pt x="92950" y="50994"/>
                </a:lnTo>
                <a:lnTo>
                  <a:pt x="90983" y="48971"/>
                </a:lnTo>
                <a:lnTo>
                  <a:pt x="88770" y="46947"/>
                </a:lnTo>
                <a:lnTo>
                  <a:pt x="86311" y="45126"/>
                </a:lnTo>
                <a:lnTo>
                  <a:pt x="83852" y="43507"/>
                </a:lnTo>
                <a:lnTo>
                  <a:pt x="81147" y="42091"/>
                </a:lnTo>
                <a:lnTo>
                  <a:pt x="78196" y="40674"/>
                </a:lnTo>
                <a:lnTo>
                  <a:pt x="75245" y="39662"/>
                </a:lnTo>
                <a:lnTo>
                  <a:pt x="72295" y="38650"/>
                </a:lnTo>
                <a:lnTo>
                  <a:pt x="69098" y="38043"/>
                </a:lnTo>
                <a:lnTo>
                  <a:pt x="65655" y="37436"/>
                </a:lnTo>
                <a:lnTo>
                  <a:pt x="59754" y="43102"/>
                </a:lnTo>
                <a:lnTo>
                  <a:pt x="54098" y="37436"/>
                </a:lnTo>
                <a:lnTo>
                  <a:pt x="54098" y="37436"/>
                </a:lnTo>
                <a:lnTo>
                  <a:pt x="50655" y="38043"/>
                </a:lnTo>
                <a:lnTo>
                  <a:pt x="47459" y="38650"/>
                </a:lnTo>
                <a:lnTo>
                  <a:pt x="44262" y="39662"/>
                </a:lnTo>
                <a:lnTo>
                  <a:pt x="41311" y="40674"/>
                </a:lnTo>
                <a:lnTo>
                  <a:pt x="38360" y="42091"/>
                </a:lnTo>
                <a:lnTo>
                  <a:pt x="35655" y="43507"/>
                </a:lnTo>
                <a:lnTo>
                  <a:pt x="33196" y="45328"/>
                </a:lnTo>
                <a:lnTo>
                  <a:pt x="30737" y="47150"/>
                </a:lnTo>
                <a:lnTo>
                  <a:pt x="28524" y="48971"/>
                </a:lnTo>
                <a:lnTo>
                  <a:pt x="26557" y="51197"/>
                </a:lnTo>
                <a:lnTo>
                  <a:pt x="24836" y="53423"/>
                </a:lnTo>
                <a:lnTo>
                  <a:pt x="23114" y="55851"/>
                </a:lnTo>
                <a:lnTo>
                  <a:pt x="21885" y="58279"/>
                </a:lnTo>
                <a:lnTo>
                  <a:pt x="20655" y="60910"/>
                </a:lnTo>
                <a:lnTo>
                  <a:pt x="19918" y="63541"/>
                </a:lnTo>
                <a:lnTo>
                  <a:pt x="19426" y="66374"/>
                </a:lnTo>
                <a:lnTo>
                  <a:pt x="19426" y="66374"/>
                </a:lnTo>
                <a:lnTo>
                  <a:pt x="19180" y="66374"/>
                </a:lnTo>
                <a:lnTo>
                  <a:pt x="26557" y="71433"/>
                </a:lnTo>
                <a:lnTo>
                  <a:pt x="19426" y="76087"/>
                </a:lnTo>
                <a:lnTo>
                  <a:pt x="19426" y="76087"/>
                </a:lnTo>
                <a:lnTo>
                  <a:pt x="20163" y="78920"/>
                </a:lnTo>
                <a:lnTo>
                  <a:pt x="21147" y="81349"/>
                </a:lnTo>
                <a:lnTo>
                  <a:pt x="22131" y="83979"/>
                </a:lnTo>
                <a:lnTo>
                  <a:pt x="23606" y="86205"/>
                </a:lnTo>
                <a:lnTo>
                  <a:pt x="25327" y="88634"/>
                </a:lnTo>
                <a:lnTo>
                  <a:pt x="27049" y="90657"/>
                </a:lnTo>
                <a:lnTo>
                  <a:pt x="29016" y="92883"/>
                </a:lnTo>
                <a:lnTo>
                  <a:pt x="31229" y="94704"/>
                </a:lnTo>
                <a:lnTo>
                  <a:pt x="33442" y="96526"/>
                </a:lnTo>
                <a:lnTo>
                  <a:pt x="36147" y="98145"/>
                </a:lnTo>
                <a:lnTo>
                  <a:pt x="38606" y="99561"/>
                </a:lnTo>
                <a:lnTo>
                  <a:pt x="41557" y="100775"/>
                </a:lnTo>
                <a:lnTo>
                  <a:pt x="44508" y="101787"/>
                </a:lnTo>
                <a:lnTo>
                  <a:pt x="47459" y="102799"/>
                </a:lnTo>
                <a:lnTo>
                  <a:pt x="50655" y="103406"/>
                </a:lnTo>
                <a:lnTo>
                  <a:pt x="53852" y="104013"/>
                </a:lnTo>
                <a:lnTo>
                  <a:pt x="59754" y="98145"/>
                </a:lnTo>
                <a:lnTo>
                  <a:pt x="65901" y="104013"/>
                </a:lnTo>
                <a:lnTo>
                  <a:pt x="65901" y="104013"/>
                </a:lnTo>
                <a:lnTo>
                  <a:pt x="69098" y="103406"/>
                </a:lnTo>
                <a:lnTo>
                  <a:pt x="72295" y="102799"/>
                </a:lnTo>
                <a:lnTo>
                  <a:pt x="75491" y="101787"/>
                </a:lnTo>
                <a:lnTo>
                  <a:pt x="78442" y="100775"/>
                </a:lnTo>
                <a:lnTo>
                  <a:pt x="81147" y="99359"/>
                </a:lnTo>
                <a:lnTo>
                  <a:pt x="83852" y="97942"/>
                </a:lnTo>
                <a:lnTo>
                  <a:pt x="86311" y="96323"/>
                </a:lnTo>
                <a:lnTo>
                  <a:pt x="88770" y="94502"/>
                </a:lnTo>
                <a:lnTo>
                  <a:pt x="90983" y="92478"/>
                </a:lnTo>
                <a:lnTo>
                  <a:pt x="92950" y="90455"/>
                </a:lnTo>
                <a:lnTo>
                  <a:pt x="94672" y="88229"/>
                </a:lnTo>
                <a:lnTo>
                  <a:pt x="96393" y="86003"/>
                </a:lnTo>
                <a:lnTo>
                  <a:pt x="97622" y="83575"/>
                </a:lnTo>
                <a:lnTo>
                  <a:pt x="98852" y="80944"/>
                </a:lnTo>
                <a:lnTo>
                  <a:pt x="99590" y="78313"/>
                </a:lnTo>
                <a:lnTo>
                  <a:pt x="100327" y="75682"/>
                </a:lnTo>
                <a:lnTo>
                  <a:pt x="93196" y="70826"/>
                </a:lnTo>
                <a:lnTo>
                  <a:pt x="100327" y="65767"/>
                </a:lnTo>
                <a:close/>
                <a:moveTo>
                  <a:pt x="73032" y="71635"/>
                </a:moveTo>
                <a:lnTo>
                  <a:pt x="73032" y="71635"/>
                </a:lnTo>
                <a:lnTo>
                  <a:pt x="72540" y="73659"/>
                </a:lnTo>
                <a:lnTo>
                  <a:pt x="71803" y="75480"/>
                </a:lnTo>
                <a:lnTo>
                  <a:pt x="70573" y="77099"/>
                </a:lnTo>
                <a:lnTo>
                  <a:pt x="69098" y="78516"/>
                </a:lnTo>
                <a:lnTo>
                  <a:pt x="67377" y="79730"/>
                </a:lnTo>
                <a:lnTo>
                  <a:pt x="65409" y="80539"/>
                </a:lnTo>
                <a:lnTo>
                  <a:pt x="63196" y="81146"/>
                </a:lnTo>
                <a:lnTo>
                  <a:pt x="60983" y="81551"/>
                </a:lnTo>
                <a:lnTo>
                  <a:pt x="37868" y="88634"/>
                </a:lnTo>
                <a:lnTo>
                  <a:pt x="46721" y="69612"/>
                </a:lnTo>
                <a:lnTo>
                  <a:pt x="46721" y="69612"/>
                </a:lnTo>
                <a:lnTo>
                  <a:pt x="47213" y="67790"/>
                </a:lnTo>
                <a:lnTo>
                  <a:pt x="47950" y="66172"/>
                </a:lnTo>
                <a:lnTo>
                  <a:pt x="48934" y="64553"/>
                </a:lnTo>
                <a:lnTo>
                  <a:pt x="50409" y="63136"/>
                </a:lnTo>
                <a:lnTo>
                  <a:pt x="52131" y="61922"/>
                </a:lnTo>
                <a:lnTo>
                  <a:pt x="53852" y="61112"/>
                </a:lnTo>
                <a:lnTo>
                  <a:pt x="56065" y="60303"/>
                </a:lnTo>
                <a:lnTo>
                  <a:pt x="58278" y="59898"/>
                </a:lnTo>
                <a:lnTo>
                  <a:pt x="81885" y="52613"/>
                </a:lnTo>
                <a:lnTo>
                  <a:pt x="73032" y="71635"/>
                </a:lnTo>
                <a:close/>
                <a:moveTo>
                  <a:pt x="56311" y="70826"/>
                </a:moveTo>
                <a:lnTo>
                  <a:pt x="56311" y="70826"/>
                </a:lnTo>
                <a:lnTo>
                  <a:pt x="56557" y="71838"/>
                </a:lnTo>
                <a:lnTo>
                  <a:pt x="57295" y="72647"/>
                </a:lnTo>
                <a:lnTo>
                  <a:pt x="58524" y="73254"/>
                </a:lnTo>
                <a:lnTo>
                  <a:pt x="59754" y="73456"/>
                </a:lnTo>
                <a:lnTo>
                  <a:pt x="59754" y="73456"/>
                </a:lnTo>
                <a:lnTo>
                  <a:pt x="61229" y="73254"/>
                </a:lnTo>
                <a:lnTo>
                  <a:pt x="62213" y="72647"/>
                </a:lnTo>
                <a:lnTo>
                  <a:pt x="62950" y="71838"/>
                </a:lnTo>
                <a:lnTo>
                  <a:pt x="63196" y="70826"/>
                </a:lnTo>
                <a:lnTo>
                  <a:pt x="63196" y="70826"/>
                </a:lnTo>
                <a:lnTo>
                  <a:pt x="62950" y="69612"/>
                </a:lnTo>
                <a:lnTo>
                  <a:pt x="62213" y="68802"/>
                </a:lnTo>
                <a:lnTo>
                  <a:pt x="61229" y="68195"/>
                </a:lnTo>
                <a:lnTo>
                  <a:pt x="59754" y="67993"/>
                </a:lnTo>
                <a:lnTo>
                  <a:pt x="59754" y="67993"/>
                </a:lnTo>
                <a:lnTo>
                  <a:pt x="58524" y="68195"/>
                </a:lnTo>
                <a:lnTo>
                  <a:pt x="57295" y="68802"/>
                </a:lnTo>
                <a:lnTo>
                  <a:pt x="56557" y="69612"/>
                </a:lnTo>
                <a:lnTo>
                  <a:pt x="56311" y="70826"/>
                </a:lnTo>
                <a:lnTo>
                  <a:pt x="56311" y="70826"/>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nvGrpSpPr>
          <p:cNvPr id="16" name="Group 15">
            <a:extLst>
              <a:ext uri="{FF2B5EF4-FFF2-40B4-BE49-F238E27FC236}">
                <a16:creationId xmlns:a16="http://schemas.microsoft.com/office/drawing/2014/main" id="{DD85650E-BCA7-42B1-94FE-793D3C78FE5E}"/>
              </a:ext>
            </a:extLst>
          </p:cNvPr>
          <p:cNvGrpSpPr/>
          <p:nvPr/>
        </p:nvGrpSpPr>
        <p:grpSpPr>
          <a:xfrm>
            <a:off x="5714891" y="4285651"/>
            <a:ext cx="900000" cy="900000"/>
            <a:chOff x="4975971" y="2832061"/>
            <a:chExt cx="900000" cy="900000"/>
          </a:xfrm>
        </p:grpSpPr>
        <p:sp>
          <p:nvSpPr>
            <p:cNvPr id="15" name="Oval 14">
              <a:extLst>
                <a:ext uri="{FF2B5EF4-FFF2-40B4-BE49-F238E27FC236}">
                  <a16:creationId xmlns:a16="http://schemas.microsoft.com/office/drawing/2014/main" id="{7CC923AD-6174-4D72-83E1-0966B4D2B27A}"/>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Shape 114">
              <a:extLst>
                <a:ext uri="{FF2B5EF4-FFF2-40B4-BE49-F238E27FC236}">
                  <a16:creationId xmlns:a16="http://schemas.microsoft.com/office/drawing/2014/main" id="{FB238829-3A14-4A85-AFC2-BC45C5082326}"/>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55" name="Group 54">
            <a:extLst>
              <a:ext uri="{FF2B5EF4-FFF2-40B4-BE49-F238E27FC236}">
                <a16:creationId xmlns:a16="http://schemas.microsoft.com/office/drawing/2014/main" id="{88C8D6D8-EA26-46F7-9535-C9D5FEF77B32}"/>
              </a:ext>
            </a:extLst>
          </p:cNvPr>
          <p:cNvGrpSpPr/>
          <p:nvPr/>
        </p:nvGrpSpPr>
        <p:grpSpPr>
          <a:xfrm>
            <a:off x="7043132" y="3729656"/>
            <a:ext cx="900000" cy="900000"/>
            <a:chOff x="4975971" y="2832061"/>
            <a:chExt cx="900000" cy="900000"/>
          </a:xfrm>
        </p:grpSpPr>
        <p:sp>
          <p:nvSpPr>
            <p:cNvPr id="56" name="Oval 55">
              <a:extLst>
                <a:ext uri="{FF2B5EF4-FFF2-40B4-BE49-F238E27FC236}">
                  <a16:creationId xmlns:a16="http://schemas.microsoft.com/office/drawing/2014/main" id="{4AEADC3B-CCF6-4ADD-8E7D-163D6906FEBB}"/>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7" name="Shape 114">
              <a:extLst>
                <a:ext uri="{FF2B5EF4-FFF2-40B4-BE49-F238E27FC236}">
                  <a16:creationId xmlns:a16="http://schemas.microsoft.com/office/drawing/2014/main" id="{B3E8187C-0284-48CC-8301-9FEF7A3FDD28}"/>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58" name="Group 57">
            <a:extLst>
              <a:ext uri="{FF2B5EF4-FFF2-40B4-BE49-F238E27FC236}">
                <a16:creationId xmlns:a16="http://schemas.microsoft.com/office/drawing/2014/main" id="{08B6636D-3569-4938-A7E9-ABE7B5BC6501}"/>
              </a:ext>
            </a:extLst>
          </p:cNvPr>
          <p:cNvGrpSpPr/>
          <p:nvPr/>
        </p:nvGrpSpPr>
        <p:grpSpPr>
          <a:xfrm>
            <a:off x="5201382" y="5803806"/>
            <a:ext cx="900000" cy="900000"/>
            <a:chOff x="4975971" y="2832061"/>
            <a:chExt cx="900000" cy="900000"/>
          </a:xfrm>
        </p:grpSpPr>
        <p:sp>
          <p:nvSpPr>
            <p:cNvPr id="59" name="Oval 58">
              <a:extLst>
                <a:ext uri="{FF2B5EF4-FFF2-40B4-BE49-F238E27FC236}">
                  <a16:creationId xmlns:a16="http://schemas.microsoft.com/office/drawing/2014/main" id="{0EAC04BE-E4C4-4B89-B41F-DAA2048971E5}"/>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0" name="Shape 114">
              <a:extLst>
                <a:ext uri="{FF2B5EF4-FFF2-40B4-BE49-F238E27FC236}">
                  <a16:creationId xmlns:a16="http://schemas.microsoft.com/office/drawing/2014/main" id="{75AAA6EE-3A73-41D5-A3F7-7D3613EC1A02}"/>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61" name="Group 60">
            <a:extLst>
              <a:ext uri="{FF2B5EF4-FFF2-40B4-BE49-F238E27FC236}">
                <a16:creationId xmlns:a16="http://schemas.microsoft.com/office/drawing/2014/main" id="{E290B16E-1CE7-4F0D-9EDC-0D5C5ADF768A}"/>
              </a:ext>
            </a:extLst>
          </p:cNvPr>
          <p:cNvGrpSpPr/>
          <p:nvPr/>
        </p:nvGrpSpPr>
        <p:grpSpPr>
          <a:xfrm>
            <a:off x="6356819" y="5482451"/>
            <a:ext cx="900000" cy="900000"/>
            <a:chOff x="4975971" y="2832061"/>
            <a:chExt cx="900000" cy="900000"/>
          </a:xfrm>
        </p:grpSpPr>
        <p:sp>
          <p:nvSpPr>
            <p:cNvPr id="62" name="Oval 61">
              <a:extLst>
                <a:ext uri="{FF2B5EF4-FFF2-40B4-BE49-F238E27FC236}">
                  <a16:creationId xmlns:a16="http://schemas.microsoft.com/office/drawing/2014/main" id="{74C11585-334E-4A58-AE97-4A2DF766BBD9}"/>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3" name="Shape 114">
              <a:extLst>
                <a:ext uri="{FF2B5EF4-FFF2-40B4-BE49-F238E27FC236}">
                  <a16:creationId xmlns:a16="http://schemas.microsoft.com/office/drawing/2014/main" id="{5E6BDCE9-A488-4361-9703-C222E33F6607}"/>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64" name="Group 63">
            <a:extLst>
              <a:ext uri="{FF2B5EF4-FFF2-40B4-BE49-F238E27FC236}">
                <a16:creationId xmlns:a16="http://schemas.microsoft.com/office/drawing/2014/main" id="{041E34EF-2272-4C32-A74C-7246D7911DA4}"/>
              </a:ext>
            </a:extLst>
          </p:cNvPr>
          <p:cNvGrpSpPr/>
          <p:nvPr/>
        </p:nvGrpSpPr>
        <p:grpSpPr>
          <a:xfrm>
            <a:off x="9141027" y="5641089"/>
            <a:ext cx="900000" cy="900000"/>
            <a:chOff x="4975971" y="2832061"/>
            <a:chExt cx="900000" cy="900000"/>
          </a:xfrm>
        </p:grpSpPr>
        <p:sp>
          <p:nvSpPr>
            <p:cNvPr id="65" name="Oval 64">
              <a:extLst>
                <a:ext uri="{FF2B5EF4-FFF2-40B4-BE49-F238E27FC236}">
                  <a16:creationId xmlns:a16="http://schemas.microsoft.com/office/drawing/2014/main" id="{CE3975A2-0840-4449-8647-69009C3CEFEA}"/>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6" name="Shape 114">
              <a:extLst>
                <a:ext uri="{FF2B5EF4-FFF2-40B4-BE49-F238E27FC236}">
                  <a16:creationId xmlns:a16="http://schemas.microsoft.com/office/drawing/2014/main" id="{61111DCE-BC67-4197-8A87-068A78A2AB05}"/>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67" name="Group 66">
            <a:extLst>
              <a:ext uri="{FF2B5EF4-FFF2-40B4-BE49-F238E27FC236}">
                <a16:creationId xmlns:a16="http://schemas.microsoft.com/office/drawing/2014/main" id="{3CC395FD-DF4A-42C5-B1E3-400E971BF0EB}"/>
              </a:ext>
            </a:extLst>
          </p:cNvPr>
          <p:cNvGrpSpPr/>
          <p:nvPr/>
        </p:nvGrpSpPr>
        <p:grpSpPr>
          <a:xfrm>
            <a:off x="8389028" y="4489486"/>
            <a:ext cx="900000" cy="900000"/>
            <a:chOff x="4975971" y="2832061"/>
            <a:chExt cx="900000" cy="900000"/>
          </a:xfrm>
        </p:grpSpPr>
        <p:sp>
          <p:nvSpPr>
            <p:cNvPr id="68" name="Oval 67">
              <a:extLst>
                <a:ext uri="{FF2B5EF4-FFF2-40B4-BE49-F238E27FC236}">
                  <a16:creationId xmlns:a16="http://schemas.microsoft.com/office/drawing/2014/main" id="{346090B1-CA7E-443B-9CE1-A2F7DE86B25C}"/>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9" name="Shape 114">
              <a:extLst>
                <a:ext uri="{FF2B5EF4-FFF2-40B4-BE49-F238E27FC236}">
                  <a16:creationId xmlns:a16="http://schemas.microsoft.com/office/drawing/2014/main" id="{5BDCABEF-71AF-408B-9C1F-2310BCFB4A3B}"/>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70" name="Group 69">
            <a:extLst>
              <a:ext uri="{FF2B5EF4-FFF2-40B4-BE49-F238E27FC236}">
                <a16:creationId xmlns:a16="http://schemas.microsoft.com/office/drawing/2014/main" id="{D9B2FCA5-3102-4AF7-992B-FEF0D2856EF2}"/>
              </a:ext>
            </a:extLst>
          </p:cNvPr>
          <p:cNvGrpSpPr/>
          <p:nvPr/>
        </p:nvGrpSpPr>
        <p:grpSpPr>
          <a:xfrm>
            <a:off x="7784193" y="5560994"/>
            <a:ext cx="900000" cy="900000"/>
            <a:chOff x="4975971" y="2832061"/>
            <a:chExt cx="900000" cy="900000"/>
          </a:xfrm>
        </p:grpSpPr>
        <p:sp>
          <p:nvSpPr>
            <p:cNvPr id="71" name="Oval 70">
              <a:extLst>
                <a:ext uri="{FF2B5EF4-FFF2-40B4-BE49-F238E27FC236}">
                  <a16:creationId xmlns:a16="http://schemas.microsoft.com/office/drawing/2014/main" id="{B552445D-5A1E-472F-A858-E18C6342076E}"/>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2" name="Shape 114">
              <a:extLst>
                <a:ext uri="{FF2B5EF4-FFF2-40B4-BE49-F238E27FC236}">
                  <a16:creationId xmlns:a16="http://schemas.microsoft.com/office/drawing/2014/main" id="{CE99DD0A-9311-4983-8A08-6A886E6334CD}"/>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73" name="Group 72">
            <a:extLst>
              <a:ext uri="{FF2B5EF4-FFF2-40B4-BE49-F238E27FC236}">
                <a16:creationId xmlns:a16="http://schemas.microsoft.com/office/drawing/2014/main" id="{D42A91D8-6BCC-41CC-B38A-F592EC46F60A}"/>
              </a:ext>
            </a:extLst>
          </p:cNvPr>
          <p:cNvGrpSpPr/>
          <p:nvPr/>
        </p:nvGrpSpPr>
        <p:grpSpPr>
          <a:xfrm>
            <a:off x="14322104" y="3029041"/>
            <a:ext cx="432000" cy="432000"/>
            <a:chOff x="4975971" y="2832061"/>
            <a:chExt cx="900000" cy="900000"/>
          </a:xfrm>
        </p:grpSpPr>
        <p:sp>
          <p:nvSpPr>
            <p:cNvPr id="74" name="Oval 73">
              <a:extLst>
                <a:ext uri="{FF2B5EF4-FFF2-40B4-BE49-F238E27FC236}">
                  <a16:creationId xmlns:a16="http://schemas.microsoft.com/office/drawing/2014/main" id="{5AA1FA05-3553-40BE-BFD4-1124A545049B}"/>
                </a:ext>
              </a:extLst>
            </p:cNvPr>
            <p:cNvSpPr/>
            <p:nvPr/>
          </p:nvSpPr>
          <p:spPr>
            <a:xfrm>
              <a:off x="4975971" y="2832061"/>
              <a:ext cx="900000" cy="900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5" name="Shape 114">
              <a:extLst>
                <a:ext uri="{FF2B5EF4-FFF2-40B4-BE49-F238E27FC236}">
                  <a16:creationId xmlns:a16="http://schemas.microsoft.com/office/drawing/2014/main" id="{5EC34B2B-8BF3-473F-9C01-C4F500C4219D}"/>
                </a:ext>
              </a:extLst>
            </p:cNvPr>
            <p:cNvSpPr/>
            <p:nvPr/>
          </p:nvSpPr>
          <p:spPr>
            <a:xfrm>
              <a:off x="5063604" y="3017342"/>
              <a:ext cx="720000" cy="540000"/>
            </a:xfrm>
            <a:custGeom>
              <a:avLst/>
              <a:gdLst/>
              <a:ahLst/>
              <a:cxnLst/>
              <a:rect l="0" t="0" r="0" b="0"/>
              <a:pathLst>
                <a:path w="120000" h="120000" extrusionOk="0">
                  <a:moveTo>
                    <a:pt x="44343" y="19057"/>
                  </a:moveTo>
                  <a:lnTo>
                    <a:pt x="44343" y="19057"/>
                  </a:lnTo>
                  <a:lnTo>
                    <a:pt x="46094" y="18848"/>
                  </a:lnTo>
                  <a:lnTo>
                    <a:pt x="47844" y="18429"/>
                  </a:lnTo>
                  <a:lnTo>
                    <a:pt x="49400" y="17382"/>
                  </a:lnTo>
                  <a:lnTo>
                    <a:pt x="50567" y="16335"/>
                  </a:lnTo>
                  <a:lnTo>
                    <a:pt x="51928" y="14869"/>
                  </a:lnTo>
                  <a:lnTo>
                    <a:pt x="52706" y="13403"/>
                  </a:lnTo>
                  <a:lnTo>
                    <a:pt x="53095" y="11308"/>
                  </a:lnTo>
                  <a:lnTo>
                    <a:pt x="53290" y="9424"/>
                  </a:lnTo>
                  <a:lnTo>
                    <a:pt x="53290" y="9424"/>
                  </a:lnTo>
                  <a:lnTo>
                    <a:pt x="53095" y="7539"/>
                  </a:lnTo>
                  <a:lnTo>
                    <a:pt x="52706" y="5863"/>
                  </a:lnTo>
                  <a:lnTo>
                    <a:pt x="51928" y="4188"/>
                  </a:lnTo>
                  <a:lnTo>
                    <a:pt x="50567" y="2722"/>
                  </a:lnTo>
                  <a:lnTo>
                    <a:pt x="49400" y="1675"/>
                  </a:lnTo>
                  <a:lnTo>
                    <a:pt x="47844" y="837"/>
                  </a:lnTo>
                  <a:lnTo>
                    <a:pt x="46094" y="209"/>
                  </a:lnTo>
                  <a:lnTo>
                    <a:pt x="44343" y="0"/>
                  </a:lnTo>
                  <a:lnTo>
                    <a:pt x="44343" y="0"/>
                  </a:lnTo>
                  <a:lnTo>
                    <a:pt x="42593" y="209"/>
                  </a:lnTo>
                  <a:lnTo>
                    <a:pt x="41037" y="837"/>
                  </a:lnTo>
                  <a:lnTo>
                    <a:pt x="39481" y="1675"/>
                  </a:lnTo>
                  <a:lnTo>
                    <a:pt x="38119" y="2722"/>
                  </a:lnTo>
                  <a:lnTo>
                    <a:pt x="36952" y="4188"/>
                  </a:lnTo>
                  <a:lnTo>
                    <a:pt x="36175" y="5863"/>
                  </a:lnTo>
                  <a:lnTo>
                    <a:pt x="35591" y="7539"/>
                  </a:lnTo>
                  <a:lnTo>
                    <a:pt x="35397" y="9424"/>
                  </a:lnTo>
                  <a:lnTo>
                    <a:pt x="35397" y="9424"/>
                  </a:lnTo>
                  <a:lnTo>
                    <a:pt x="35591" y="11308"/>
                  </a:lnTo>
                  <a:lnTo>
                    <a:pt x="36175" y="13403"/>
                  </a:lnTo>
                  <a:lnTo>
                    <a:pt x="36952" y="14869"/>
                  </a:lnTo>
                  <a:lnTo>
                    <a:pt x="38119" y="16335"/>
                  </a:lnTo>
                  <a:lnTo>
                    <a:pt x="39481" y="17382"/>
                  </a:lnTo>
                  <a:lnTo>
                    <a:pt x="41037" y="18429"/>
                  </a:lnTo>
                  <a:lnTo>
                    <a:pt x="42593" y="18848"/>
                  </a:lnTo>
                  <a:lnTo>
                    <a:pt x="44343" y="19057"/>
                  </a:lnTo>
                  <a:lnTo>
                    <a:pt x="44343" y="19057"/>
                  </a:lnTo>
                  <a:close/>
                  <a:moveTo>
                    <a:pt x="75072" y="21989"/>
                  </a:moveTo>
                  <a:lnTo>
                    <a:pt x="75072" y="21989"/>
                  </a:lnTo>
                  <a:lnTo>
                    <a:pt x="77017" y="21780"/>
                  </a:lnTo>
                  <a:lnTo>
                    <a:pt x="78768" y="21151"/>
                  </a:lnTo>
                  <a:lnTo>
                    <a:pt x="80129" y="20314"/>
                  </a:lnTo>
                  <a:lnTo>
                    <a:pt x="81491" y="19267"/>
                  </a:lnTo>
                  <a:lnTo>
                    <a:pt x="82463" y="17801"/>
                  </a:lnTo>
                  <a:lnTo>
                    <a:pt x="83435" y="16335"/>
                  </a:lnTo>
                  <a:lnTo>
                    <a:pt x="83824" y="14450"/>
                  </a:lnTo>
                  <a:lnTo>
                    <a:pt x="84019" y="12356"/>
                  </a:lnTo>
                  <a:lnTo>
                    <a:pt x="84019" y="12356"/>
                  </a:lnTo>
                  <a:lnTo>
                    <a:pt x="83824" y="10471"/>
                  </a:lnTo>
                  <a:lnTo>
                    <a:pt x="83435" y="8586"/>
                  </a:lnTo>
                  <a:lnTo>
                    <a:pt x="82463" y="7120"/>
                  </a:lnTo>
                  <a:lnTo>
                    <a:pt x="81491" y="5654"/>
                  </a:lnTo>
                  <a:lnTo>
                    <a:pt x="80129" y="4607"/>
                  </a:lnTo>
                  <a:lnTo>
                    <a:pt x="78768" y="3769"/>
                  </a:lnTo>
                  <a:lnTo>
                    <a:pt x="77017" y="3141"/>
                  </a:lnTo>
                  <a:lnTo>
                    <a:pt x="75072" y="2931"/>
                  </a:lnTo>
                  <a:lnTo>
                    <a:pt x="75072" y="2931"/>
                  </a:lnTo>
                  <a:lnTo>
                    <a:pt x="73322" y="3141"/>
                  </a:lnTo>
                  <a:lnTo>
                    <a:pt x="71766" y="3769"/>
                  </a:lnTo>
                  <a:lnTo>
                    <a:pt x="70210" y="4607"/>
                  </a:lnTo>
                  <a:lnTo>
                    <a:pt x="68849" y="5654"/>
                  </a:lnTo>
                  <a:lnTo>
                    <a:pt x="67876" y="7120"/>
                  </a:lnTo>
                  <a:lnTo>
                    <a:pt x="67098" y="8586"/>
                  </a:lnTo>
                  <a:lnTo>
                    <a:pt x="66515" y="10471"/>
                  </a:lnTo>
                  <a:lnTo>
                    <a:pt x="66320" y="12356"/>
                  </a:lnTo>
                  <a:lnTo>
                    <a:pt x="66320" y="12356"/>
                  </a:lnTo>
                  <a:lnTo>
                    <a:pt x="66515" y="14450"/>
                  </a:lnTo>
                  <a:lnTo>
                    <a:pt x="67098" y="16335"/>
                  </a:lnTo>
                  <a:lnTo>
                    <a:pt x="67876" y="17801"/>
                  </a:lnTo>
                  <a:lnTo>
                    <a:pt x="68849" y="19267"/>
                  </a:lnTo>
                  <a:lnTo>
                    <a:pt x="70210" y="20314"/>
                  </a:lnTo>
                  <a:lnTo>
                    <a:pt x="71766" y="21151"/>
                  </a:lnTo>
                  <a:lnTo>
                    <a:pt x="73322" y="21780"/>
                  </a:lnTo>
                  <a:lnTo>
                    <a:pt x="75072" y="21989"/>
                  </a:lnTo>
                  <a:lnTo>
                    <a:pt x="75072" y="21989"/>
                  </a:lnTo>
                  <a:close/>
                  <a:moveTo>
                    <a:pt x="15948" y="28272"/>
                  </a:moveTo>
                  <a:lnTo>
                    <a:pt x="15948" y="28272"/>
                  </a:lnTo>
                  <a:lnTo>
                    <a:pt x="17309" y="28062"/>
                  </a:lnTo>
                  <a:lnTo>
                    <a:pt x="18670" y="27643"/>
                  </a:lnTo>
                  <a:lnTo>
                    <a:pt x="19837" y="26806"/>
                  </a:lnTo>
                  <a:lnTo>
                    <a:pt x="21004" y="25968"/>
                  </a:lnTo>
                  <a:lnTo>
                    <a:pt x="21977" y="24502"/>
                  </a:lnTo>
                  <a:lnTo>
                    <a:pt x="22560" y="23246"/>
                  </a:lnTo>
                  <a:lnTo>
                    <a:pt x="22949" y="21780"/>
                  </a:lnTo>
                  <a:lnTo>
                    <a:pt x="23144" y="20104"/>
                  </a:lnTo>
                  <a:lnTo>
                    <a:pt x="23144" y="20104"/>
                  </a:lnTo>
                  <a:lnTo>
                    <a:pt x="22949" y="18638"/>
                  </a:lnTo>
                  <a:lnTo>
                    <a:pt x="22560" y="17172"/>
                  </a:lnTo>
                  <a:lnTo>
                    <a:pt x="21977" y="15706"/>
                  </a:lnTo>
                  <a:lnTo>
                    <a:pt x="21004" y="14659"/>
                  </a:lnTo>
                  <a:lnTo>
                    <a:pt x="19837" y="13612"/>
                  </a:lnTo>
                  <a:lnTo>
                    <a:pt x="18670" y="12984"/>
                  </a:lnTo>
                  <a:lnTo>
                    <a:pt x="17309" y="12356"/>
                  </a:lnTo>
                  <a:lnTo>
                    <a:pt x="15948" y="12146"/>
                  </a:lnTo>
                  <a:lnTo>
                    <a:pt x="15948" y="12146"/>
                  </a:lnTo>
                  <a:lnTo>
                    <a:pt x="14197" y="12356"/>
                  </a:lnTo>
                  <a:lnTo>
                    <a:pt x="12836" y="12984"/>
                  </a:lnTo>
                  <a:lnTo>
                    <a:pt x="11669" y="13612"/>
                  </a:lnTo>
                  <a:lnTo>
                    <a:pt x="10502" y="14659"/>
                  </a:lnTo>
                  <a:lnTo>
                    <a:pt x="9724" y="15706"/>
                  </a:lnTo>
                  <a:lnTo>
                    <a:pt x="8946" y="17172"/>
                  </a:lnTo>
                  <a:lnTo>
                    <a:pt x="8557" y="18638"/>
                  </a:lnTo>
                  <a:lnTo>
                    <a:pt x="8363" y="20104"/>
                  </a:lnTo>
                  <a:lnTo>
                    <a:pt x="8363" y="20104"/>
                  </a:lnTo>
                  <a:lnTo>
                    <a:pt x="8557" y="21780"/>
                  </a:lnTo>
                  <a:lnTo>
                    <a:pt x="8946" y="23246"/>
                  </a:lnTo>
                  <a:lnTo>
                    <a:pt x="9724" y="24502"/>
                  </a:lnTo>
                  <a:lnTo>
                    <a:pt x="10502" y="25968"/>
                  </a:lnTo>
                  <a:lnTo>
                    <a:pt x="11669" y="26806"/>
                  </a:lnTo>
                  <a:lnTo>
                    <a:pt x="12836" y="27643"/>
                  </a:lnTo>
                  <a:lnTo>
                    <a:pt x="14197" y="28062"/>
                  </a:lnTo>
                  <a:lnTo>
                    <a:pt x="15948" y="28272"/>
                  </a:lnTo>
                  <a:lnTo>
                    <a:pt x="15948" y="28272"/>
                  </a:lnTo>
                  <a:close/>
                  <a:moveTo>
                    <a:pt x="103857" y="25968"/>
                  </a:moveTo>
                  <a:lnTo>
                    <a:pt x="103857" y="25968"/>
                  </a:lnTo>
                  <a:lnTo>
                    <a:pt x="105218" y="25549"/>
                  </a:lnTo>
                  <a:lnTo>
                    <a:pt x="106580" y="25130"/>
                  </a:lnTo>
                  <a:lnTo>
                    <a:pt x="107941" y="24502"/>
                  </a:lnTo>
                  <a:lnTo>
                    <a:pt x="108914" y="23455"/>
                  </a:lnTo>
                  <a:lnTo>
                    <a:pt x="109886" y="22198"/>
                  </a:lnTo>
                  <a:lnTo>
                    <a:pt x="110470" y="20942"/>
                  </a:lnTo>
                  <a:lnTo>
                    <a:pt x="110858" y="19476"/>
                  </a:lnTo>
                  <a:lnTo>
                    <a:pt x="111053" y="18010"/>
                  </a:lnTo>
                  <a:lnTo>
                    <a:pt x="111053" y="18010"/>
                  </a:lnTo>
                  <a:lnTo>
                    <a:pt x="110858" y="16335"/>
                  </a:lnTo>
                  <a:lnTo>
                    <a:pt x="110470" y="14869"/>
                  </a:lnTo>
                  <a:lnTo>
                    <a:pt x="109886" y="13612"/>
                  </a:lnTo>
                  <a:lnTo>
                    <a:pt x="108914" y="12146"/>
                  </a:lnTo>
                  <a:lnTo>
                    <a:pt x="107941" y="11308"/>
                  </a:lnTo>
                  <a:lnTo>
                    <a:pt x="106580" y="10471"/>
                  </a:lnTo>
                  <a:lnTo>
                    <a:pt x="105218" y="10052"/>
                  </a:lnTo>
                  <a:lnTo>
                    <a:pt x="103857" y="9842"/>
                  </a:lnTo>
                  <a:lnTo>
                    <a:pt x="103857" y="9842"/>
                  </a:lnTo>
                  <a:lnTo>
                    <a:pt x="102301" y="10052"/>
                  </a:lnTo>
                  <a:lnTo>
                    <a:pt x="100940" y="10471"/>
                  </a:lnTo>
                  <a:lnTo>
                    <a:pt x="99773" y="11308"/>
                  </a:lnTo>
                  <a:lnTo>
                    <a:pt x="98411" y="12146"/>
                  </a:lnTo>
                  <a:lnTo>
                    <a:pt x="97633" y="13612"/>
                  </a:lnTo>
                  <a:lnTo>
                    <a:pt x="96855" y="14869"/>
                  </a:lnTo>
                  <a:lnTo>
                    <a:pt x="96466" y="16335"/>
                  </a:lnTo>
                  <a:lnTo>
                    <a:pt x="96466" y="18010"/>
                  </a:lnTo>
                  <a:lnTo>
                    <a:pt x="96466" y="18010"/>
                  </a:lnTo>
                  <a:lnTo>
                    <a:pt x="96466" y="19476"/>
                  </a:lnTo>
                  <a:lnTo>
                    <a:pt x="96855" y="20942"/>
                  </a:lnTo>
                  <a:lnTo>
                    <a:pt x="97633" y="22198"/>
                  </a:lnTo>
                  <a:lnTo>
                    <a:pt x="98411" y="23455"/>
                  </a:lnTo>
                  <a:lnTo>
                    <a:pt x="99773" y="24502"/>
                  </a:lnTo>
                  <a:lnTo>
                    <a:pt x="100940" y="25130"/>
                  </a:lnTo>
                  <a:lnTo>
                    <a:pt x="102301" y="25549"/>
                  </a:lnTo>
                  <a:lnTo>
                    <a:pt x="103857" y="25968"/>
                  </a:lnTo>
                  <a:lnTo>
                    <a:pt x="103857" y="25968"/>
                  </a:lnTo>
                  <a:close/>
                  <a:moveTo>
                    <a:pt x="112025" y="29738"/>
                  </a:moveTo>
                  <a:lnTo>
                    <a:pt x="95494" y="29738"/>
                  </a:lnTo>
                  <a:lnTo>
                    <a:pt x="95494" y="29738"/>
                  </a:lnTo>
                  <a:lnTo>
                    <a:pt x="93938" y="29947"/>
                  </a:lnTo>
                  <a:lnTo>
                    <a:pt x="92382" y="30575"/>
                  </a:lnTo>
                  <a:lnTo>
                    <a:pt x="92382" y="30575"/>
                  </a:lnTo>
                  <a:lnTo>
                    <a:pt x="91604" y="29319"/>
                  </a:lnTo>
                  <a:lnTo>
                    <a:pt x="90826" y="28272"/>
                  </a:lnTo>
                  <a:lnTo>
                    <a:pt x="89854" y="27643"/>
                  </a:lnTo>
                  <a:lnTo>
                    <a:pt x="88881" y="27015"/>
                  </a:lnTo>
                  <a:lnTo>
                    <a:pt x="87714" y="26387"/>
                  </a:lnTo>
                  <a:lnTo>
                    <a:pt x="86353" y="26178"/>
                  </a:lnTo>
                  <a:lnTo>
                    <a:pt x="85186" y="25968"/>
                  </a:lnTo>
                  <a:lnTo>
                    <a:pt x="83824" y="25968"/>
                  </a:lnTo>
                  <a:lnTo>
                    <a:pt x="67098" y="25968"/>
                  </a:lnTo>
                  <a:lnTo>
                    <a:pt x="67098" y="25968"/>
                  </a:lnTo>
                  <a:lnTo>
                    <a:pt x="65153" y="25968"/>
                  </a:lnTo>
                  <a:lnTo>
                    <a:pt x="63403" y="26387"/>
                  </a:lnTo>
                  <a:lnTo>
                    <a:pt x="62236" y="26596"/>
                  </a:lnTo>
                  <a:lnTo>
                    <a:pt x="61458" y="27015"/>
                  </a:lnTo>
                  <a:lnTo>
                    <a:pt x="60680" y="27643"/>
                  </a:lnTo>
                  <a:lnTo>
                    <a:pt x="60097" y="28272"/>
                  </a:lnTo>
                  <a:lnTo>
                    <a:pt x="60097" y="28272"/>
                  </a:lnTo>
                  <a:lnTo>
                    <a:pt x="58541" y="26806"/>
                  </a:lnTo>
                  <a:lnTo>
                    <a:pt x="56985" y="25340"/>
                  </a:lnTo>
                  <a:lnTo>
                    <a:pt x="55235" y="24712"/>
                  </a:lnTo>
                  <a:lnTo>
                    <a:pt x="54262" y="24502"/>
                  </a:lnTo>
                  <a:lnTo>
                    <a:pt x="53095" y="24502"/>
                  </a:lnTo>
                  <a:lnTo>
                    <a:pt x="36369" y="24502"/>
                  </a:lnTo>
                  <a:lnTo>
                    <a:pt x="36369" y="24502"/>
                  </a:lnTo>
                  <a:lnTo>
                    <a:pt x="34813" y="24502"/>
                  </a:lnTo>
                  <a:lnTo>
                    <a:pt x="33257" y="24921"/>
                  </a:lnTo>
                  <a:lnTo>
                    <a:pt x="31896" y="25968"/>
                  </a:lnTo>
                  <a:lnTo>
                    <a:pt x="30729" y="26806"/>
                  </a:lnTo>
                  <a:lnTo>
                    <a:pt x="29562" y="28062"/>
                  </a:lnTo>
                  <a:lnTo>
                    <a:pt x="28589" y="29528"/>
                  </a:lnTo>
                  <a:lnTo>
                    <a:pt x="27811" y="30994"/>
                  </a:lnTo>
                  <a:lnTo>
                    <a:pt x="27228" y="32670"/>
                  </a:lnTo>
                  <a:lnTo>
                    <a:pt x="27228" y="32670"/>
                  </a:lnTo>
                  <a:lnTo>
                    <a:pt x="26061" y="32251"/>
                  </a:lnTo>
                  <a:lnTo>
                    <a:pt x="24505" y="32041"/>
                  </a:lnTo>
                  <a:lnTo>
                    <a:pt x="21977" y="31832"/>
                  </a:lnTo>
                  <a:lnTo>
                    <a:pt x="8168" y="31832"/>
                  </a:lnTo>
                  <a:lnTo>
                    <a:pt x="8168" y="31832"/>
                  </a:lnTo>
                  <a:lnTo>
                    <a:pt x="6612" y="32041"/>
                  </a:lnTo>
                  <a:lnTo>
                    <a:pt x="5056" y="32670"/>
                  </a:lnTo>
                  <a:lnTo>
                    <a:pt x="3695" y="33507"/>
                  </a:lnTo>
                  <a:lnTo>
                    <a:pt x="2528" y="34764"/>
                  </a:lnTo>
                  <a:lnTo>
                    <a:pt x="1361" y="36230"/>
                  </a:lnTo>
                  <a:lnTo>
                    <a:pt x="583" y="37905"/>
                  </a:lnTo>
                  <a:lnTo>
                    <a:pt x="194" y="40000"/>
                  </a:lnTo>
                  <a:lnTo>
                    <a:pt x="0" y="42094"/>
                  </a:lnTo>
                  <a:lnTo>
                    <a:pt x="0" y="66806"/>
                  </a:lnTo>
                  <a:lnTo>
                    <a:pt x="0" y="66806"/>
                  </a:lnTo>
                  <a:lnTo>
                    <a:pt x="0" y="68272"/>
                  </a:lnTo>
                  <a:lnTo>
                    <a:pt x="388" y="69319"/>
                  </a:lnTo>
                  <a:lnTo>
                    <a:pt x="777" y="69947"/>
                  </a:lnTo>
                  <a:lnTo>
                    <a:pt x="1361" y="70366"/>
                  </a:lnTo>
                  <a:lnTo>
                    <a:pt x="1944" y="70575"/>
                  </a:lnTo>
                  <a:lnTo>
                    <a:pt x="2917" y="70575"/>
                  </a:lnTo>
                  <a:lnTo>
                    <a:pt x="2917" y="70575"/>
                  </a:lnTo>
                  <a:lnTo>
                    <a:pt x="3695" y="70575"/>
                  </a:lnTo>
                  <a:lnTo>
                    <a:pt x="4278" y="70366"/>
                  </a:lnTo>
                  <a:lnTo>
                    <a:pt x="4667" y="69947"/>
                  </a:lnTo>
                  <a:lnTo>
                    <a:pt x="5056" y="69319"/>
                  </a:lnTo>
                  <a:lnTo>
                    <a:pt x="5445" y="68062"/>
                  </a:lnTo>
                  <a:lnTo>
                    <a:pt x="5445" y="66806"/>
                  </a:lnTo>
                  <a:lnTo>
                    <a:pt x="5445" y="66806"/>
                  </a:lnTo>
                  <a:lnTo>
                    <a:pt x="5640" y="40418"/>
                  </a:lnTo>
                  <a:lnTo>
                    <a:pt x="8946" y="40418"/>
                  </a:lnTo>
                  <a:lnTo>
                    <a:pt x="8946" y="40418"/>
                  </a:lnTo>
                  <a:lnTo>
                    <a:pt x="8752" y="104293"/>
                  </a:lnTo>
                  <a:lnTo>
                    <a:pt x="8752" y="104293"/>
                  </a:lnTo>
                  <a:lnTo>
                    <a:pt x="8946" y="106596"/>
                  </a:lnTo>
                  <a:lnTo>
                    <a:pt x="9335" y="108272"/>
                  </a:lnTo>
                  <a:lnTo>
                    <a:pt x="10113" y="109319"/>
                  </a:lnTo>
                  <a:lnTo>
                    <a:pt x="10891" y="110157"/>
                  </a:lnTo>
                  <a:lnTo>
                    <a:pt x="11669" y="110575"/>
                  </a:lnTo>
                  <a:lnTo>
                    <a:pt x="12641" y="110994"/>
                  </a:lnTo>
                  <a:lnTo>
                    <a:pt x="14586" y="110994"/>
                  </a:lnTo>
                  <a:lnTo>
                    <a:pt x="18087" y="110994"/>
                  </a:lnTo>
                  <a:lnTo>
                    <a:pt x="18087" y="110994"/>
                  </a:lnTo>
                  <a:lnTo>
                    <a:pt x="18865" y="110994"/>
                  </a:lnTo>
                  <a:lnTo>
                    <a:pt x="19643" y="110994"/>
                  </a:lnTo>
                  <a:lnTo>
                    <a:pt x="20421" y="110575"/>
                  </a:lnTo>
                  <a:lnTo>
                    <a:pt x="21199" y="109947"/>
                  </a:lnTo>
                  <a:lnTo>
                    <a:pt x="21977" y="109109"/>
                  </a:lnTo>
                  <a:lnTo>
                    <a:pt x="22560" y="107853"/>
                  </a:lnTo>
                  <a:lnTo>
                    <a:pt x="22949" y="105968"/>
                  </a:lnTo>
                  <a:lnTo>
                    <a:pt x="23144" y="103246"/>
                  </a:lnTo>
                  <a:lnTo>
                    <a:pt x="23144" y="103246"/>
                  </a:lnTo>
                  <a:lnTo>
                    <a:pt x="23338" y="70575"/>
                  </a:lnTo>
                  <a:lnTo>
                    <a:pt x="23338" y="40418"/>
                  </a:lnTo>
                  <a:lnTo>
                    <a:pt x="26839" y="40418"/>
                  </a:lnTo>
                  <a:lnTo>
                    <a:pt x="26839" y="67434"/>
                  </a:lnTo>
                  <a:lnTo>
                    <a:pt x="26839" y="67434"/>
                  </a:lnTo>
                  <a:lnTo>
                    <a:pt x="27034" y="69109"/>
                  </a:lnTo>
                  <a:lnTo>
                    <a:pt x="27228" y="69738"/>
                  </a:lnTo>
                  <a:lnTo>
                    <a:pt x="27423" y="70157"/>
                  </a:lnTo>
                  <a:lnTo>
                    <a:pt x="27811" y="70366"/>
                  </a:lnTo>
                  <a:lnTo>
                    <a:pt x="28395" y="70575"/>
                  </a:lnTo>
                  <a:lnTo>
                    <a:pt x="29367" y="70575"/>
                  </a:lnTo>
                  <a:lnTo>
                    <a:pt x="29367" y="70575"/>
                  </a:lnTo>
                  <a:lnTo>
                    <a:pt x="30145" y="70575"/>
                  </a:lnTo>
                  <a:lnTo>
                    <a:pt x="30534" y="70366"/>
                  </a:lnTo>
                  <a:lnTo>
                    <a:pt x="31118" y="70157"/>
                  </a:lnTo>
                  <a:lnTo>
                    <a:pt x="31507" y="69738"/>
                  </a:lnTo>
                  <a:lnTo>
                    <a:pt x="31896" y="68691"/>
                  </a:lnTo>
                  <a:lnTo>
                    <a:pt x="32090" y="67225"/>
                  </a:lnTo>
                  <a:lnTo>
                    <a:pt x="32090" y="67225"/>
                  </a:lnTo>
                  <a:lnTo>
                    <a:pt x="31896" y="35811"/>
                  </a:lnTo>
                  <a:lnTo>
                    <a:pt x="35202" y="35811"/>
                  </a:lnTo>
                  <a:lnTo>
                    <a:pt x="35202" y="35811"/>
                  </a:lnTo>
                  <a:lnTo>
                    <a:pt x="35202" y="110575"/>
                  </a:lnTo>
                  <a:lnTo>
                    <a:pt x="35202" y="110575"/>
                  </a:lnTo>
                  <a:lnTo>
                    <a:pt x="35397" y="113298"/>
                  </a:lnTo>
                  <a:lnTo>
                    <a:pt x="35980" y="115392"/>
                  </a:lnTo>
                  <a:lnTo>
                    <a:pt x="36758" y="116858"/>
                  </a:lnTo>
                  <a:lnTo>
                    <a:pt x="37536" y="118324"/>
                  </a:lnTo>
                  <a:lnTo>
                    <a:pt x="38508" y="119162"/>
                  </a:lnTo>
                  <a:lnTo>
                    <a:pt x="39870" y="119581"/>
                  </a:lnTo>
                  <a:lnTo>
                    <a:pt x="40842" y="120000"/>
                  </a:lnTo>
                  <a:lnTo>
                    <a:pt x="41815" y="120000"/>
                  </a:lnTo>
                  <a:lnTo>
                    <a:pt x="48233" y="120000"/>
                  </a:lnTo>
                  <a:lnTo>
                    <a:pt x="48233" y="120000"/>
                  </a:lnTo>
                  <a:lnTo>
                    <a:pt x="49011" y="120000"/>
                  </a:lnTo>
                  <a:lnTo>
                    <a:pt x="49983" y="119581"/>
                  </a:lnTo>
                  <a:lnTo>
                    <a:pt x="51150" y="118952"/>
                  </a:lnTo>
                  <a:lnTo>
                    <a:pt x="52123" y="117905"/>
                  </a:lnTo>
                  <a:lnTo>
                    <a:pt x="52901" y="116649"/>
                  </a:lnTo>
                  <a:lnTo>
                    <a:pt x="53484" y="114764"/>
                  </a:lnTo>
                  <a:lnTo>
                    <a:pt x="54068" y="112460"/>
                  </a:lnTo>
                  <a:lnTo>
                    <a:pt x="54262" y="109528"/>
                  </a:lnTo>
                  <a:lnTo>
                    <a:pt x="54262" y="109528"/>
                  </a:lnTo>
                  <a:lnTo>
                    <a:pt x="54262" y="71204"/>
                  </a:lnTo>
                  <a:lnTo>
                    <a:pt x="54068" y="35811"/>
                  </a:lnTo>
                  <a:lnTo>
                    <a:pt x="57374" y="35811"/>
                  </a:lnTo>
                  <a:lnTo>
                    <a:pt x="57374" y="35811"/>
                  </a:lnTo>
                  <a:lnTo>
                    <a:pt x="57374" y="66387"/>
                  </a:lnTo>
                  <a:lnTo>
                    <a:pt x="57374" y="66387"/>
                  </a:lnTo>
                  <a:lnTo>
                    <a:pt x="57568" y="68272"/>
                  </a:lnTo>
                  <a:lnTo>
                    <a:pt x="57568" y="69109"/>
                  </a:lnTo>
                  <a:lnTo>
                    <a:pt x="57957" y="69738"/>
                  </a:lnTo>
                  <a:lnTo>
                    <a:pt x="58152" y="70157"/>
                  </a:lnTo>
                  <a:lnTo>
                    <a:pt x="58735" y="70366"/>
                  </a:lnTo>
                  <a:lnTo>
                    <a:pt x="59319" y="70575"/>
                  </a:lnTo>
                  <a:lnTo>
                    <a:pt x="60097" y="70575"/>
                  </a:lnTo>
                  <a:lnTo>
                    <a:pt x="60097" y="70575"/>
                  </a:lnTo>
                  <a:lnTo>
                    <a:pt x="60680" y="70575"/>
                  </a:lnTo>
                  <a:lnTo>
                    <a:pt x="61069" y="70366"/>
                  </a:lnTo>
                  <a:lnTo>
                    <a:pt x="61458" y="69947"/>
                  </a:lnTo>
                  <a:lnTo>
                    <a:pt x="61847" y="69528"/>
                  </a:lnTo>
                  <a:lnTo>
                    <a:pt x="62042" y="68272"/>
                  </a:lnTo>
                  <a:lnTo>
                    <a:pt x="62236" y="66596"/>
                  </a:lnTo>
                  <a:lnTo>
                    <a:pt x="62236" y="66596"/>
                  </a:lnTo>
                  <a:lnTo>
                    <a:pt x="62236" y="37277"/>
                  </a:lnTo>
                  <a:lnTo>
                    <a:pt x="65542" y="37277"/>
                  </a:lnTo>
                  <a:lnTo>
                    <a:pt x="65542" y="37277"/>
                  </a:lnTo>
                  <a:lnTo>
                    <a:pt x="65737" y="109738"/>
                  </a:lnTo>
                  <a:lnTo>
                    <a:pt x="65737" y="109738"/>
                  </a:lnTo>
                  <a:lnTo>
                    <a:pt x="66126" y="112460"/>
                  </a:lnTo>
                  <a:lnTo>
                    <a:pt x="66515" y="114554"/>
                  </a:lnTo>
                  <a:lnTo>
                    <a:pt x="67293" y="116020"/>
                  </a:lnTo>
                  <a:lnTo>
                    <a:pt x="68265" y="117277"/>
                  </a:lnTo>
                  <a:lnTo>
                    <a:pt x="69432" y="118324"/>
                  </a:lnTo>
                  <a:lnTo>
                    <a:pt x="70405" y="118743"/>
                  </a:lnTo>
                  <a:lnTo>
                    <a:pt x="71572" y="119162"/>
                  </a:lnTo>
                  <a:lnTo>
                    <a:pt x="72544" y="119162"/>
                  </a:lnTo>
                  <a:lnTo>
                    <a:pt x="78962" y="119162"/>
                  </a:lnTo>
                  <a:lnTo>
                    <a:pt x="78962" y="119162"/>
                  </a:lnTo>
                  <a:lnTo>
                    <a:pt x="79935" y="119162"/>
                  </a:lnTo>
                  <a:lnTo>
                    <a:pt x="80907" y="118743"/>
                  </a:lnTo>
                  <a:lnTo>
                    <a:pt x="81880" y="117905"/>
                  </a:lnTo>
                  <a:lnTo>
                    <a:pt x="82852" y="117068"/>
                  </a:lnTo>
                  <a:lnTo>
                    <a:pt x="83630" y="115811"/>
                  </a:lnTo>
                  <a:lnTo>
                    <a:pt x="84213" y="113926"/>
                  </a:lnTo>
                  <a:lnTo>
                    <a:pt x="84797" y="111623"/>
                  </a:lnTo>
                  <a:lnTo>
                    <a:pt x="84991" y="108691"/>
                  </a:lnTo>
                  <a:lnTo>
                    <a:pt x="84991" y="108691"/>
                  </a:lnTo>
                  <a:lnTo>
                    <a:pt x="85186" y="95706"/>
                  </a:lnTo>
                  <a:lnTo>
                    <a:pt x="85186" y="71413"/>
                  </a:lnTo>
                  <a:lnTo>
                    <a:pt x="84991" y="37277"/>
                  </a:lnTo>
                  <a:lnTo>
                    <a:pt x="88492" y="37277"/>
                  </a:lnTo>
                  <a:lnTo>
                    <a:pt x="88492" y="37277"/>
                  </a:lnTo>
                  <a:lnTo>
                    <a:pt x="88492" y="66596"/>
                  </a:lnTo>
                  <a:lnTo>
                    <a:pt x="88492" y="66596"/>
                  </a:lnTo>
                  <a:lnTo>
                    <a:pt x="88687" y="68062"/>
                  </a:lnTo>
                  <a:lnTo>
                    <a:pt x="89076" y="69528"/>
                  </a:lnTo>
                  <a:lnTo>
                    <a:pt x="89270" y="69947"/>
                  </a:lnTo>
                  <a:lnTo>
                    <a:pt x="89659" y="70366"/>
                  </a:lnTo>
                  <a:lnTo>
                    <a:pt x="90243" y="70575"/>
                  </a:lnTo>
                  <a:lnTo>
                    <a:pt x="90826" y="70575"/>
                  </a:lnTo>
                  <a:lnTo>
                    <a:pt x="90826" y="70575"/>
                  </a:lnTo>
                  <a:lnTo>
                    <a:pt x="91993" y="70575"/>
                  </a:lnTo>
                  <a:lnTo>
                    <a:pt x="92576" y="70366"/>
                  </a:lnTo>
                  <a:lnTo>
                    <a:pt x="92965" y="69947"/>
                  </a:lnTo>
                  <a:lnTo>
                    <a:pt x="93354" y="69109"/>
                  </a:lnTo>
                  <a:lnTo>
                    <a:pt x="93549" y="67853"/>
                  </a:lnTo>
                  <a:lnTo>
                    <a:pt x="93549" y="67853"/>
                  </a:lnTo>
                  <a:lnTo>
                    <a:pt x="93743" y="55287"/>
                  </a:lnTo>
                  <a:lnTo>
                    <a:pt x="93743" y="40418"/>
                  </a:lnTo>
                  <a:lnTo>
                    <a:pt x="97050" y="40418"/>
                  </a:lnTo>
                  <a:lnTo>
                    <a:pt x="97050" y="40418"/>
                  </a:lnTo>
                  <a:lnTo>
                    <a:pt x="97050" y="101151"/>
                  </a:lnTo>
                  <a:lnTo>
                    <a:pt x="97050" y="101151"/>
                  </a:lnTo>
                  <a:lnTo>
                    <a:pt x="97050" y="103246"/>
                  </a:lnTo>
                  <a:lnTo>
                    <a:pt x="97439" y="105130"/>
                  </a:lnTo>
                  <a:lnTo>
                    <a:pt x="97828" y="106596"/>
                  </a:lnTo>
                  <a:lnTo>
                    <a:pt x="98217" y="107434"/>
                  </a:lnTo>
                  <a:lnTo>
                    <a:pt x="98800" y="108272"/>
                  </a:lnTo>
                  <a:lnTo>
                    <a:pt x="99773" y="108691"/>
                  </a:lnTo>
                  <a:lnTo>
                    <a:pt x="100356" y="108900"/>
                  </a:lnTo>
                  <a:lnTo>
                    <a:pt x="101134" y="108900"/>
                  </a:lnTo>
                  <a:lnTo>
                    <a:pt x="107163" y="108900"/>
                  </a:lnTo>
                  <a:lnTo>
                    <a:pt x="107163" y="108900"/>
                  </a:lnTo>
                  <a:lnTo>
                    <a:pt x="107941" y="108900"/>
                  </a:lnTo>
                  <a:lnTo>
                    <a:pt x="108719" y="108691"/>
                  </a:lnTo>
                  <a:lnTo>
                    <a:pt x="109303" y="108062"/>
                  </a:lnTo>
                  <a:lnTo>
                    <a:pt x="109886" y="107434"/>
                  </a:lnTo>
                  <a:lnTo>
                    <a:pt x="110470" y="106178"/>
                  </a:lnTo>
                  <a:lnTo>
                    <a:pt x="111053" y="104502"/>
                  </a:lnTo>
                  <a:lnTo>
                    <a:pt x="111247" y="102617"/>
                  </a:lnTo>
                  <a:lnTo>
                    <a:pt x="111442" y="100104"/>
                  </a:lnTo>
                  <a:lnTo>
                    <a:pt x="111442" y="100104"/>
                  </a:lnTo>
                  <a:lnTo>
                    <a:pt x="111442" y="68900"/>
                  </a:lnTo>
                  <a:lnTo>
                    <a:pt x="111442" y="40418"/>
                  </a:lnTo>
                  <a:lnTo>
                    <a:pt x="114943" y="40418"/>
                  </a:lnTo>
                  <a:lnTo>
                    <a:pt x="114943" y="40418"/>
                  </a:lnTo>
                  <a:lnTo>
                    <a:pt x="114943" y="67434"/>
                  </a:lnTo>
                  <a:lnTo>
                    <a:pt x="114943" y="67434"/>
                  </a:lnTo>
                  <a:lnTo>
                    <a:pt x="115137" y="68691"/>
                  </a:lnTo>
                  <a:lnTo>
                    <a:pt x="115721" y="69738"/>
                  </a:lnTo>
                  <a:lnTo>
                    <a:pt x="116499" y="70366"/>
                  </a:lnTo>
                  <a:lnTo>
                    <a:pt x="117471" y="70575"/>
                  </a:lnTo>
                  <a:lnTo>
                    <a:pt x="117471" y="70575"/>
                  </a:lnTo>
                  <a:lnTo>
                    <a:pt x="118638" y="70366"/>
                  </a:lnTo>
                  <a:lnTo>
                    <a:pt x="119416" y="69738"/>
                  </a:lnTo>
                  <a:lnTo>
                    <a:pt x="119805" y="68900"/>
                  </a:lnTo>
                  <a:lnTo>
                    <a:pt x="120000" y="67643"/>
                  </a:lnTo>
                  <a:lnTo>
                    <a:pt x="120000" y="41256"/>
                  </a:lnTo>
                  <a:lnTo>
                    <a:pt x="120000" y="41256"/>
                  </a:lnTo>
                  <a:lnTo>
                    <a:pt x="119805" y="39162"/>
                  </a:lnTo>
                  <a:lnTo>
                    <a:pt x="119416" y="36858"/>
                  </a:lnTo>
                  <a:lnTo>
                    <a:pt x="118638" y="34973"/>
                  </a:lnTo>
                  <a:lnTo>
                    <a:pt x="117666" y="33298"/>
                  </a:lnTo>
                  <a:lnTo>
                    <a:pt x="116499" y="31832"/>
                  </a:lnTo>
                  <a:lnTo>
                    <a:pt x="115137" y="30785"/>
                  </a:lnTo>
                  <a:lnTo>
                    <a:pt x="113581" y="29947"/>
                  </a:lnTo>
                  <a:lnTo>
                    <a:pt x="112803" y="29738"/>
                  </a:lnTo>
                  <a:lnTo>
                    <a:pt x="112025" y="29738"/>
                  </a:lnTo>
                  <a:lnTo>
                    <a:pt x="112025" y="29738"/>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grpSp>
        <p:nvGrpSpPr>
          <p:cNvPr id="20" name="Group 19">
            <a:extLst>
              <a:ext uri="{FF2B5EF4-FFF2-40B4-BE49-F238E27FC236}">
                <a16:creationId xmlns:a16="http://schemas.microsoft.com/office/drawing/2014/main" id="{50C7CCC3-4C02-45B6-A7BF-1F6C3E4D6994}"/>
              </a:ext>
            </a:extLst>
          </p:cNvPr>
          <p:cNvGrpSpPr/>
          <p:nvPr/>
        </p:nvGrpSpPr>
        <p:grpSpPr>
          <a:xfrm>
            <a:off x="14281150" y="7154075"/>
            <a:ext cx="432000" cy="432000"/>
            <a:chOff x="14357350" y="6149947"/>
            <a:chExt cx="354448" cy="354448"/>
          </a:xfrm>
        </p:grpSpPr>
        <p:sp>
          <p:nvSpPr>
            <p:cNvPr id="122" name="Shape 122"/>
            <p:cNvSpPr/>
            <p:nvPr/>
          </p:nvSpPr>
          <p:spPr>
            <a:xfrm>
              <a:off x="14357350" y="6149947"/>
              <a:ext cx="354448" cy="354448"/>
            </a:xfrm>
            <a:prstGeom prst="ellipse">
              <a:avLst/>
            </a:prstGeom>
            <a:solidFill>
              <a:schemeClr val="accent1"/>
            </a:solidFill>
            <a:ln w="12700" cap="flat" cmpd="sng">
              <a:solidFill>
                <a:schemeClr val="accen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a:solidFill>
                  <a:schemeClr val="lt2"/>
                </a:solidFill>
              </a:endParaRPr>
            </a:p>
          </p:txBody>
        </p:sp>
        <p:sp>
          <p:nvSpPr>
            <p:cNvPr id="19" name="Shape 136">
              <a:extLst>
                <a:ext uri="{FF2B5EF4-FFF2-40B4-BE49-F238E27FC236}">
                  <a16:creationId xmlns:a16="http://schemas.microsoft.com/office/drawing/2014/main" id="{A2941169-0CEE-4446-B295-CF2881E5E731}"/>
                </a:ext>
              </a:extLst>
            </p:cNvPr>
            <p:cNvSpPr/>
            <p:nvPr/>
          </p:nvSpPr>
          <p:spPr>
            <a:xfrm>
              <a:off x="14401800" y="6189000"/>
              <a:ext cx="288000" cy="288000"/>
            </a:xfrm>
            <a:custGeom>
              <a:avLst/>
              <a:gdLst/>
              <a:ahLst/>
              <a:cxnLst/>
              <a:rect l="0" t="0" r="0" b="0"/>
              <a:pathLst>
                <a:path w="120000" h="120000" extrusionOk="0">
                  <a:moveTo>
                    <a:pt x="50901" y="0"/>
                  </a:moveTo>
                  <a:lnTo>
                    <a:pt x="45491" y="0"/>
                  </a:lnTo>
                  <a:lnTo>
                    <a:pt x="45491" y="0"/>
                  </a:lnTo>
                  <a:lnTo>
                    <a:pt x="44754" y="273"/>
                  </a:lnTo>
                  <a:lnTo>
                    <a:pt x="44016" y="820"/>
                  </a:lnTo>
                  <a:lnTo>
                    <a:pt x="43278" y="1640"/>
                  </a:lnTo>
                  <a:lnTo>
                    <a:pt x="43278" y="2733"/>
                  </a:lnTo>
                  <a:lnTo>
                    <a:pt x="43278" y="27881"/>
                  </a:lnTo>
                  <a:lnTo>
                    <a:pt x="21885" y="27881"/>
                  </a:lnTo>
                  <a:lnTo>
                    <a:pt x="21885" y="27881"/>
                  </a:lnTo>
                  <a:lnTo>
                    <a:pt x="20409" y="28154"/>
                  </a:lnTo>
                  <a:lnTo>
                    <a:pt x="18688" y="28701"/>
                  </a:lnTo>
                  <a:lnTo>
                    <a:pt x="18688" y="28701"/>
                  </a:lnTo>
                  <a:lnTo>
                    <a:pt x="16967" y="29248"/>
                  </a:lnTo>
                  <a:lnTo>
                    <a:pt x="15491" y="30341"/>
                  </a:lnTo>
                  <a:lnTo>
                    <a:pt x="1229" y="41002"/>
                  </a:lnTo>
                  <a:lnTo>
                    <a:pt x="1229" y="41002"/>
                  </a:lnTo>
                  <a:lnTo>
                    <a:pt x="737" y="41548"/>
                  </a:lnTo>
                  <a:lnTo>
                    <a:pt x="245" y="42095"/>
                  </a:lnTo>
                  <a:lnTo>
                    <a:pt x="0" y="42642"/>
                  </a:lnTo>
                  <a:lnTo>
                    <a:pt x="0" y="43462"/>
                  </a:lnTo>
                  <a:lnTo>
                    <a:pt x="0" y="43462"/>
                  </a:lnTo>
                  <a:lnTo>
                    <a:pt x="0" y="44009"/>
                  </a:lnTo>
                  <a:lnTo>
                    <a:pt x="245" y="44555"/>
                  </a:lnTo>
                  <a:lnTo>
                    <a:pt x="737" y="45102"/>
                  </a:lnTo>
                  <a:lnTo>
                    <a:pt x="1229" y="45649"/>
                  </a:lnTo>
                  <a:lnTo>
                    <a:pt x="15491" y="56583"/>
                  </a:lnTo>
                  <a:lnTo>
                    <a:pt x="15491" y="56583"/>
                  </a:lnTo>
                  <a:lnTo>
                    <a:pt x="16967" y="57403"/>
                  </a:lnTo>
                  <a:lnTo>
                    <a:pt x="18688" y="57949"/>
                  </a:lnTo>
                  <a:lnTo>
                    <a:pt x="18688" y="57949"/>
                  </a:lnTo>
                  <a:lnTo>
                    <a:pt x="20409" y="58496"/>
                  </a:lnTo>
                  <a:lnTo>
                    <a:pt x="21885" y="58769"/>
                  </a:lnTo>
                  <a:lnTo>
                    <a:pt x="43278" y="58769"/>
                  </a:lnTo>
                  <a:lnTo>
                    <a:pt x="43278" y="117266"/>
                  </a:lnTo>
                  <a:lnTo>
                    <a:pt x="43278" y="117266"/>
                  </a:lnTo>
                  <a:lnTo>
                    <a:pt x="43278" y="118359"/>
                  </a:lnTo>
                  <a:lnTo>
                    <a:pt x="44016" y="119179"/>
                  </a:lnTo>
                  <a:lnTo>
                    <a:pt x="44754" y="119726"/>
                  </a:lnTo>
                  <a:lnTo>
                    <a:pt x="45491" y="120000"/>
                  </a:lnTo>
                  <a:lnTo>
                    <a:pt x="50901" y="120000"/>
                  </a:lnTo>
                  <a:lnTo>
                    <a:pt x="50901" y="120000"/>
                  </a:lnTo>
                  <a:lnTo>
                    <a:pt x="51885" y="119726"/>
                  </a:lnTo>
                  <a:lnTo>
                    <a:pt x="52622" y="119179"/>
                  </a:lnTo>
                  <a:lnTo>
                    <a:pt x="53114" y="118359"/>
                  </a:lnTo>
                  <a:lnTo>
                    <a:pt x="53360" y="117266"/>
                  </a:lnTo>
                  <a:lnTo>
                    <a:pt x="53360" y="2733"/>
                  </a:lnTo>
                  <a:lnTo>
                    <a:pt x="53360" y="2733"/>
                  </a:lnTo>
                  <a:lnTo>
                    <a:pt x="53114" y="1640"/>
                  </a:lnTo>
                  <a:lnTo>
                    <a:pt x="52622" y="820"/>
                  </a:lnTo>
                  <a:lnTo>
                    <a:pt x="51885" y="273"/>
                  </a:lnTo>
                  <a:lnTo>
                    <a:pt x="50901" y="0"/>
                  </a:lnTo>
                  <a:lnTo>
                    <a:pt x="50901" y="0"/>
                  </a:lnTo>
                  <a:close/>
                  <a:moveTo>
                    <a:pt x="118770" y="27881"/>
                  </a:moveTo>
                  <a:lnTo>
                    <a:pt x="104508" y="16947"/>
                  </a:lnTo>
                  <a:lnTo>
                    <a:pt x="104508" y="16947"/>
                  </a:lnTo>
                  <a:lnTo>
                    <a:pt x="103032" y="16127"/>
                  </a:lnTo>
                  <a:lnTo>
                    <a:pt x="101311" y="15307"/>
                  </a:lnTo>
                  <a:lnTo>
                    <a:pt x="101311" y="15307"/>
                  </a:lnTo>
                  <a:lnTo>
                    <a:pt x="99590" y="14760"/>
                  </a:lnTo>
                  <a:lnTo>
                    <a:pt x="98114" y="14760"/>
                  </a:lnTo>
                  <a:lnTo>
                    <a:pt x="57049" y="14760"/>
                  </a:lnTo>
                  <a:lnTo>
                    <a:pt x="61721" y="45375"/>
                  </a:lnTo>
                  <a:lnTo>
                    <a:pt x="98114" y="45375"/>
                  </a:lnTo>
                  <a:lnTo>
                    <a:pt x="98114" y="45375"/>
                  </a:lnTo>
                  <a:lnTo>
                    <a:pt x="99590" y="45102"/>
                  </a:lnTo>
                  <a:lnTo>
                    <a:pt x="101311" y="44829"/>
                  </a:lnTo>
                  <a:lnTo>
                    <a:pt x="101311" y="44829"/>
                  </a:lnTo>
                  <a:lnTo>
                    <a:pt x="103032" y="44009"/>
                  </a:lnTo>
                  <a:lnTo>
                    <a:pt x="104508" y="43189"/>
                  </a:lnTo>
                  <a:lnTo>
                    <a:pt x="118770" y="32255"/>
                  </a:lnTo>
                  <a:lnTo>
                    <a:pt x="118770" y="32255"/>
                  </a:lnTo>
                  <a:lnTo>
                    <a:pt x="119754" y="31161"/>
                  </a:lnTo>
                  <a:lnTo>
                    <a:pt x="120000" y="30615"/>
                  </a:lnTo>
                  <a:lnTo>
                    <a:pt x="120000" y="30068"/>
                  </a:lnTo>
                  <a:lnTo>
                    <a:pt x="120000" y="30068"/>
                  </a:lnTo>
                  <a:lnTo>
                    <a:pt x="120000" y="29521"/>
                  </a:lnTo>
                  <a:lnTo>
                    <a:pt x="119754" y="28701"/>
                  </a:lnTo>
                  <a:lnTo>
                    <a:pt x="119262" y="28154"/>
                  </a:lnTo>
                  <a:lnTo>
                    <a:pt x="118770" y="27881"/>
                  </a:lnTo>
                  <a:lnTo>
                    <a:pt x="118770" y="27881"/>
                  </a:lnTo>
                  <a:close/>
                </a:path>
              </a:pathLst>
            </a:custGeom>
            <a:solidFill>
              <a:schemeClr val="lt1"/>
            </a:solidFill>
            <a:ln>
              <a:noFill/>
            </a:ln>
          </p:spPr>
          <p:txBody>
            <a:bodyPr lIns="155422" tIns="77691" rIns="155422" bIns="77691" anchor="t" anchorCtr="0">
              <a:noAutofit/>
            </a:bodyPr>
            <a:lstStyle/>
            <a:p>
              <a:pPr>
                <a:buClr>
                  <a:srgbClr val="000000"/>
                </a:buClr>
              </a:pPr>
              <a:endParaRPr sz="2380"/>
            </a:p>
          </p:txBody>
        </p:sp>
      </p:grpSp>
    </p:spTree>
    <p:extLst>
      <p:ext uri="{BB962C8B-B14F-4D97-AF65-F5344CB8AC3E}">
        <p14:creationId xmlns:p14="http://schemas.microsoft.com/office/powerpoint/2010/main" val="275464867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37C5EA-2962-4DE1-808B-8EE4E4E885AF}"/>
              </a:ext>
            </a:extLst>
          </p:cNvPr>
          <p:cNvSpPr txBox="1"/>
          <p:nvPr/>
        </p:nvSpPr>
        <p:spPr>
          <a:xfrm>
            <a:off x="799434" y="1727692"/>
            <a:ext cx="14859000" cy="968278"/>
          </a:xfrm>
          <a:prstGeom prst="rect">
            <a:avLst/>
          </a:prstGeom>
          <a:noFill/>
        </p:spPr>
        <p:txBody>
          <a:bodyPr wrap="square">
            <a:spAutoFit/>
          </a:bodyPr>
          <a:lstStyle/>
          <a:p>
            <a:pPr>
              <a:lnSpc>
                <a:spcPct val="107000"/>
              </a:lnSpc>
              <a:spcAft>
                <a:spcPts val="800"/>
              </a:spcAft>
            </a:pPr>
            <a:r>
              <a:rPr lang="en-CA" sz="1800" dirty="0">
                <a:effectLst/>
                <a:latin typeface="Calibri" panose="020F0502020204030204" pitchFamily="34" charset="0"/>
                <a:ea typeface="Calibri" panose="020F0502020204030204" pitchFamily="34" charset="0"/>
              </a:rPr>
              <a:t>There are a variety of established organizations who provide support services, build and maintain housing, deliver programs to help people who are homeless or are having challenges with affordability of housing. Collectively, many of these organizations contributed to the 2019 Housing Needs Assessment and the City of St. John’s Housing Affordability Strategy. Some of those organizations are listed below:</a:t>
            </a:r>
          </a:p>
        </p:txBody>
      </p:sp>
      <p:sp>
        <p:nvSpPr>
          <p:cNvPr id="7" name="object 22">
            <a:extLst>
              <a:ext uri="{FF2B5EF4-FFF2-40B4-BE49-F238E27FC236}">
                <a16:creationId xmlns:a16="http://schemas.microsoft.com/office/drawing/2014/main" id="{B8D23A9F-5B1C-458C-9591-4FB7275C60EF}"/>
              </a:ext>
            </a:extLst>
          </p:cNvPr>
          <p:cNvSpPr txBox="1"/>
          <p:nvPr/>
        </p:nvSpPr>
        <p:spPr>
          <a:xfrm>
            <a:off x="1219200" y="187850"/>
            <a:ext cx="13792200" cy="1416412"/>
          </a:xfrm>
          <a:prstGeom prst="rect">
            <a:avLst/>
          </a:prstGeom>
        </p:spPr>
        <p:txBody>
          <a:bodyPr vert="horz" wrap="square" lIns="0" tIns="61594" rIns="0" bIns="0" rtlCol="0" anchor="t">
            <a:spAutoFit/>
          </a:bodyPr>
          <a:lstStyle/>
          <a:p>
            <a:pPr marL="12700">
              <a:lnSpc>
                <a:spcPct val="100000"/>
              </a:lnSpc>
            </a:pPr>
            <a:r>
              <a:rPr lang="en-CA" sz="4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Example of Local Stakeholders Organizations working on affordable housing and homelessness issues in St. John’s</a:t>
            </a:r>
            <a:endParaRPr sz="4400" spc="-150"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7453D323-8ABF-499A-B446-222FD3EC6DF3}"/>
              </a:ext>
            </a:extLst>
          </p:cNvPr>
          <p:cNvSpPr txBox="1"/>
          <p:nvPr/>
        </p:nvSpPr>
        <p:spPr>
          <a:xfrm>
            <a:off x="571500" y="2971800"/>
            <a:ext cx="14401800" cy="6555641"/>
          </a:xfrm>
          <a:prstGeom prst="rect">
            <a:avLst/>
          </a:prstGeom>
          <a:noFill/>
        </p:spPr>
        <p:txBody>
          <a:bodyPr wrap="square" numCol="2" rtlCol="0">
            <a:spAutoFit/>
          </a:bodyPr>
          <a:lstStyle/>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Aids Committee of Newfoundland and Labrador</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Anglican Homes Inc.</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Association for New Canadians</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Canada Mortgage and Housing Corporation</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Canadian Mental Health Association NL</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Caribou Legion Manor</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CHANAL - Co-operative Housing Association NL</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Choices for youth</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Connections for Seniors</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Coalition of Persons with Disabilities NL</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City of St. John’s</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Department of Advanced Education, Skills and Labour</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Department of Children, Seniors and Social Development, Poverty Reduction Division</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Eastern Health</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EMPOWER NL</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End Homelessness St. John’s</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First Light</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Habitat for Humanity</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Iris Kirby</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John Howard Society</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Newfoundland and Labrador Housing Corporation</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Newfoundland and Labrador Housing and Homelessness Network</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Pleasant Manor</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Refugee and Immigrant Advisory Council</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Salvation Army</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SHOP - Safe Harbour Outreach Project</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Stella’s Circle</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The Gathering Place</a:t>
            </a:r>
          </a:p>
          <a:p>
            <a:pPr marL="285750" indent="-285750">
              <a:spcAft>
                <a:spcPts val="600"/>
              </a:spcAft>
              <a:buFont typeface="Arial" panose="020B0604020202020204" pitchFamily="34" charset="0"/>
              <a:buChar char="•"/>
            </a:pPr>
            <a:r>
              <a:rPr lang="en-CA" sz="2000" dirty="0">
                <a:effectLst/>
                <a:latin typeface="Calibri" panose="020F0502020204030204" pitchFamily="34" charset="0"/>
                <a:ea typeface="Calibri" panose="020F0502020204030204" pitchFamily="34" charset="0"/>
              </a:rPr>
              <a:t>The St. John’s Women’s Centre – Marguerite’s Place</a:t>
            </a:r>
          </a:p>
          <a:p>
            <a:pPr marL="285750" indent="-285750">
              <a:spcAft>
                <a:spcPts val="600"/>
              </a:spcAft>
              <a:buFont typeface="Arial" panose="020B0604020202020204" pitchFamily="34" charset="0"/>
              <a:buChar char="•"/>
            </a:pPr>
            <a:r>
              <a:rPr lang="en-CA" sz="2000" dirty="0" err="1">
                <a:effectLst/>
                <a:latin typeface="Calibri" panose="020F0502020204030204" pitchFamily="34" charset="0"/>
                <a:ea typeface="Calibri" panose="020F0502020204030204" pitchFamily="34" charset="0"/>
              </a:rPr>
              <a:t>ThriveCYN</a:t>
            </a:r>
            <a:endParaRPr lang="en-CA" sz="2000" dirty="0">
              <a:effectLst/>
              <a:latin typeface="Calibri" panose="020F0502020204030204" pitchFamily="34" charset="0"/>
              <a:ea typeface="Calibri" panose="020F0502020204030204" pitchFamily="34" charset="0"/>
            </a:endParaRPr>
          </a:p>
          <a:p>
            <a:endParaRPr lang="en-CA" sz="2000" dirty="0"/>
          </a:p>
        </p:txBody>
      </p:sp>
      <p:sp>
        <p:nvSpPr>
          <p:cNvPr id="16" name="Shape 119">
            <a:extLst>
              <a:ext uri="{FF2B5EF4-FFF2-40B4-BE49-F238E27FC236}">
                <a16:creationId xmlns:a16="http://schemas.microsoft.com/office/drawing/2014/main" id="{269A1517-A926-4EBC-ADD4-D320C9BD2F15}"/>
              </a:ext>
            </a:extLst>
          </p:cNvPr>
          <p:cNvSpPr/>
          <p:nvPr/>
        </p:nvSpPr>
        <p:spPr>
          <a:xfrm>
            <a:off x="313428" y="526800"/>
            <a:ext cx="540000" cy="540000"/>
          </a:xfrm>
          <a:prstGeom prst="ellipse">
            <a:avLst/>
          </a:prstGeom>
          <a:solidFill>
            <a:schemeClr val="accent3"/>
          </a:solidFill>
          <a:ln w="12700" cap="flat" cmpd="sng">
            <a:solidFill>
              <a:schemeClr val="accent1"/>
            </a:solidFill>
            <a:prstDash val="solid"/>
            <a:round/>
            <a:headEnd type="none" w="med" len="med"/>
            <a:tailEnd type="none" w="med" len="med"/>
          </a:ln>
        </p:spPr>
        <p:txBody>
          <a:bodyPr lIns="61200" tIns="61200" rIns="61200" bIns="61200" anchor="ctr" anchorCtr="0">
            <a:noAutofit/>
          </a:bodyPr>
          <a:lstStyle/>
          <a:p>
            <a:pPr algn="ctr">
              <a:buClr>
                <a:srgbClr val="000000"/>
              </a:buClr>
            </a:pPr>
            <a:endParaRPr sz="2380" dirty="0">
              <a:solidFill>
                <a:schemeClr val="lt2"/>
              </a:solidFill>
            </a:endParaRPr>
          </a:p>
        </p:txBody>
      </p:sp>
    </p:spTree>
    <p:extLst>
      <p:ext uri="{BB962C8B-B14F-4D97-AF65-F5344CB8AC3E}">
        <p14:creationId xmlns:p14="http://schemas.microsoft.com/office/powerpoint/2010/main" val="1508923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2629B9-A4CE-4E96-9CB6-C8F389213254}"/>
              </a:ext>
            </a:extLst>
          </p:cNvPr>
          <p:cNvSpPr>
            <a:spLocks noGrp="1"/>
          </p:cNvSpPr>
          <p:nvPr>
            <p:ph type="title"/>
          </p:nvPr>
        </p:nvSpPr>
        <p:spPr>
          <a:xfrm>
            <a:off x="777240" y="402336"/>
            <a:ext cx="13990320" cy="738664"/>
          </a:xfrm>
        </p:spPr>
        <p:txBody>
          <a:bodyPr/>
          <a:lstStyle/>
          <a:p>
            <a:r>
              <a:rPr lang="en-CA" sz="48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Terms of reference </a:t>
            </a:r>
            <a:endParaRPr lang="en-CA" sz="4800" dirty="0"/>
          </a:p>
        </p:txBody>
      </p:sp>
      <p:sp>
        <p:nvSpPr>
          <p:cNvPr id="5" name="Text Placeholder 4">
            <a:extLst>
              <a:ext uri="{FF2B5EF4-FFF2-40B4-BE49-F238E27FC236}">
                <a16:creationId xmlns:a16="http://schemas.microsoft.com/office/drawing/2014/main" id="{00676BF4-7664-46BE-9C28-E82C04F05077}"/>
              </a:ext>
            </a:extLst>
          </p:cNvPr>
          <p:cNvSpPr>
            <a:spLocks noGrp="1"/>
          </p:cNvSpPr>
          <p:nvPr>
            <p:ph type="body" idx="1"/>
          </p:nvPr>
        </p:nvSpPr>
        <p:spPr>
          <a:xfrm>
            <a:off x="777240" y="2313432"/>
            <a:ext cx="8061960" cy="6500754"/>
          </a:xfrm>
        </p:spPr>
        <p:txBody>
          <a:bodyPr/>
          <a:lstStyle/>
          <a:p>
            <a:pPr>
              <a:spcBef>
                <a:spcPts val="800"/>
              </a:spcBef>
            </a:pPr>
            <a:r>
              <a:rPr lang="it-IT" sz="2000" b="1" dirty="0">
                <a:ln>
                  <a:noFill/>
                </a:ln>
                <a:solidFill>
                  <a:srgbClr val="000000"/>
                </a:solidFill>
                <a:effectLst/>
                <a:uFill>
                  <a:solidFill>
                    <a:srgbClr val="FFFFFF"/>
                  </a:solidFill>
                </a:uFill>
                <a:latin typeface="Calibri" panose="020F0502020204030204" pitchFamily="34" charset="0"/>
                <a:ea typeface="Arial Unicode MS"/>
                <a:cs typeface="Arial Unicode MS"/>
              </a:rPr>
              <a:t>Term: </a:t>
            </a:r>
            <a:r>
              <a:rPr lang="en-US" sz="2000" dirty="0">
                <a:ln>
                  <a:noFill/>
                </a:ln>
                <a:solidFill>
                  <a:srgbClr val="000000"/>
                </a:solidFill>
                <a:effectLst/>
                <a:uFill>
                  <a:solidFill>
                    <a:srgbClr val="FFFFFF"/>
                  </a:solidFill>
                </a:uFill>
                <a:latin typeface="Calibri" panose="020F0502020204030204" pitchFamily="34" charset="0"/>
                <a:ea typeface="Arial Unicode MS"/>
                <a:cs typeface="Arial Unicode MS"/>
              </a:rPr>
              <a:t>The term of the Working Group aligns with the Project schedule which is set to conclude in March 2022. </a:t>
            </a:r>
            <a:endParaRPr lang="en-CA" sz="2000" dirty="0">
              <a:ln>
                <a:noFill/>
              </a:ln>
              <a:solidFill>
                <a:srgbClr val="000000"/>
              </a:solidFill>
              <a:effectLst/>
              <a:uFill>
                <a:solidFill>
                  <a:srgbClr val="FFFFFF"/>
                </a:solidFill>
              </a:uFill>
              <a:latin typeface="Helvetica Neue"/>
              <a:ea typeface="Arial Unicode MS"/>
              <a:cs typeface="Arial Unicode MS"/>
            </a:endParaRPr>
          </a:p>
          <a:p>
            <a:pPr>
              <a:spcBef>
                <a:spcPts val="800"/>
              </a:spcBef>
            </a:pPr>
            <a:r>
              <a:rPr lang="en-US" sz="2000" b="1" dirty="0">
                <a:ln>
                  <a:noFill/>
                </a:ln>
                <a:solidFill>
                  <a:srgbClr val="000000"/>
                </a:solidFill>
                <a:effectLst/>
                <a:uFill>
                  <a:solidFill>
                    <a:srgbClr val="FFFFFF"/>
                  </a:solidFill>
                </a:uFill>
                <a:latin typeface="Calibri" panose="020F0502020204030204" pitchFamily="34" charset="0"/>
                <a:ea typeface="Arial Unicode MS"/>
                <a:cs typeface="Arial Unicode MS"/>
              </a:rPr>
              <a:t>Meetings</a:t>
            </a:r>
            <a:endParaRPr lang="en-CA" sz="2000" dirty="0">
              <a:ln>
                <a:noFill/>
              </a:ln>
              <a:solidFill>
                <a:srgbClr val="000000"/>
              </a:solidFill>
              <a:effectLst/>
              <a:uFill>
                <a:solidFill>
                  <a:srgbClr val="FFFFFF"/>
                </a:solidFill>
              </a:uFill>
              <a:latin typeface="Helvetica Neue"/>
              <a:ea typeface="Arial Unicode MS"/>
              <a:cs typeface="Arial Unicode MS"/>
            </a:endParaRPr>
          </a:p>
          <a:p>
            <a:pPr>
              <a:lnSpc>
                <a:spcPct val="115000"/>
              </a:lnSpc>
              <a:spcBef>
                <a:spcPts val="800"/>
              </a:spcBef>
              <a:spcAft>
                <a:spcPts val="300"/>
              </a:spcAft>
            </a:pPr>
            <a:r>
              <a:rPr lang="en-US" sz="2000" b="1" i="1" dirty="0">
                <a:ln>
                  <a:noFill/>
                </a:ln>
                <a:solidFill>
                  <a:srgbClr val="000000"/>
                </a:solidFill>
                <a:effectLst/>
                <a:uFill>
                  <a:solidFill>
                    <a:srgbClr val="FFFFFF"/>
                  </a:solidFill>
                </a:uFill>
                <a:latin typeface="Calibri" panose="020F0502020204030204" pitchFamily="34" charset="0"/>
                <a:ea typeface="Arial Unicode MS"/>
                <a:cs typeface="Arial Unicode MS"/>
              </a:rPr>
              <a:t>Frequency and Location:</a:t>
            </a:r>
            <a:r>
              <a:rPr lang="en-US" sz="2000" b="1" dirty="0">
                <a:ln>
                  <a:noFill/>
                </a:ln>
                <a:solidFill>
                  <a:srgbClr val="000000"/>
                </a:solidFill>
                <a:effectLst/>
                <a:uFill>
                  <a:solidFill>
                    <a:srgbClr val="FFFFFF"/>
                  </a:solidFill>
                </a:uFill>
                <a:latin typeface="Calibri" panose="020F0502020204030204" pitchFamily="34" charset="0"/>
                <a:ea typeface="Arial Unicode MS"/>
                <a:cs typeface="Arial Unicode MS"/>
              </a:rPr>
              <a:t> </a:t>
            </a:r>
            <a:r>
              <a:rPr lang="en-US" sz="2000" dirty="0">
                <a:ln>
                  <a:noFill/>
                </a:ln>
                <a:solidFill>
                  <a:srgbClr val="000000"/>
                </a:solidFill>
                <a:effectLst/>
                <a:uFill>
                  <a:solidFill>
                    <a:srgbClr val="FFFFFF"/>
                  </a:solidFill>
                </a:uFill>
                <a:latin typeface="Calibri" panose="020F0502020204030204" pitchFamily="34" charset="0"/>
                <a:ea typeface="Arial Unicode MS"/>
                <a:cs typeface="Arial Unicode MS"/>
              </a:rPr>
              <a:t> The Committee will meet approximately every two months. All meetings take place online at </a:t>
            </a:r>
            <a:r>
              <a:rPr lang="en-US" sz="2000" u="sng" dirty="0">
                <a:ln>
                  <a:noFill/>
                </a:ln>
                <a:solidFill>
                  <a:srgbClr val="0563C1"/>
                </a:solidFill>
                <a:effectLst/>
                <a:uFill>
                  <a:solidFill>
                    <a:srgbClr val="0563C1"/>
                  </a:solidFill>
                </a:uFill>
                <a:latin typeface="Calibri" panose="020F0502020204030204" pitchFamily="34" charset="0"/>
                <a:ea typeface="Arial Unicode MS"/>
                <a:cs typeface="Arial Unicode MS"/>
                <a:hlinkClick r:id="rId3"/>
              </a:rPr>
              <a:t>https://cdp.adobeconnect.com/theboardroom</a:t>
            </a:r>
            <a:r>
              <a:rPr lang="en-US" sz="2000" dirty="0">
                <a:ln>
                  <a:noFill/>
                </a:ln>
                <a:solidFill>
                  <a:srgbClr val="000000"/>
                </a:solidFill>
                <a:effectLst/>
                <a:uFill>
                  <a:solidFill>
                    <a:srgbClr val="FFFFFF"/>
                  </a:solidFill>
                </a:uFill>
                <a:latin typeface="Calibri" panose="020F0502020204030204" pitchFamily="34" charset="0"/>
                <a:ea typeface="Arial Unicode MS"/>
                <a:cs typeface="Arial Unicode MS"/>
              </a:rPr>
              <a:t>. </a:t>
            </a:r>
            <a:endParaRPr lang="en-CA" sz="2000" dirty="0">
              <a:ln>
                <a:noFill/>
              </a:ln>
              <a:solidFill>
                <a:srgbClr val="000000"/>
              </a:solidFill>
              <a:effectLst/>
              <a:uFill>
                <a:solidFill>
                  <a:srgbClr val="FFFFFF"/>
                </a:solidFill>
              </a:uFill>
              <a:latin typeface="Helvetica Neue"/>
              <a:ea typeface="Arial Unicode MS"/>
              <a:cs typeface="Arial Unicode MS"/>
            </a:endParaRPr>
          </a:p>
          <a:p>
            <a:pPr>
              <a:lnSpc>
                <a:spcPct val="115000"/>
              </a:lnSpc>
              <a:spcBef>
                <a:spcPts val="800"/>
              </a:spcBef>
            </a:pPr>
            <a:r>
              <a:rPr lang="en-US" sz="2000" b="1" i="1" dirty="0">
                <a:ln>
                  <a:noFill/>
                </a:ln>
                <a:solidFill>
                  <a:srgbClr val="000000"/>
                </a:solidFill>
                <a:effectLst/>
                <a:uFill>
                  <a:solidFill>
                    <a:srgbClr val="FFFFFF"/>
                  </a:solidFill>
                </a:uFill>
                <a:latin typeface="Calibri" panose="020F0502020204030204" pitchFamily="34" charset="0"/>
                <a:ea typeface="Arial Unicode MS"/>
                <a:cs typeface="Arial Unicode MS"/>
              </a:rPr>
              <a:t>Logistics, Agenda and Notes:</a:t>
            </a:r>
            <a:r>
              <a:rPr lang="en-US" sz="2000" dirty="0">
                <a:ln>
                  <a:noFill/>
                </a:ln>
                <a:solidFill>
                  <a:srgbClr val="000000"/>
                </a:solidFill>
                <a:effectLst/>
                <a:uFill>
                  <a:solidFill>
                    <a:srgbClr val="FFFFFF"/>
                  </a:solidFill>
                </a:uFill>
                <a:latin typeface="Calibri" panose="020F0502020204030204" pitchFamily="34" charset="0"/>
                <a:ea typeface="Arial Unicode MS"/>
                <a:cs typeface="Arial Unicode MS"/>
              </a:rPr>
              <a:t> Meeting invitations, agendas, and minutes will be coordinated by CDP and the Project Manager from the Lansdowne Consulting Group with the input of all members.  A page on </a:t>
            </a:r>
            <a:r>
              <a:rPr lang="en-US" sz="2000" u="sng" dirty="0">
                <a:ln>
                  <a:noFill/>
                </a:ln>
                <a:solidFill>
                  <a:schemeClr val="tx1"/>
                </a:solidFill>
                <a:effectLst/>
                <a:uFill>
                  <a:solidFill>
                    <a:srgbClr val="FFFFFF"/>
                  </a:solidFill>
                </a:uFill>
                <a:latin typeface="Calibri" panose="020F0502020204030204" pitchFamily="34" charset="0"/>
                <a:ea typeface="Arial Unicode MS"/>
                <a:cs typeface="Arial Unicode MS"/>
                <a:hlinkClick r:id="rId3">
                  <a:extLst>
                    <a:ext uri="{A12FA001-AC4F-418D-AE19-62706E023703}">
                      <ahyp:hlinkClr xmlns:ahyp="http://schemas.microsoft.com/office/drawing/2018/hyperlinkcolor" val="tx"/>
                    </a:ext>
                  </a:extLst>
                </a:hlinkClick>
              </a:rPr>
              <a:t>communitydata.ca</a:t>
            </a:r>
            <a:r>
              <a:rPr lang="en-US" sz="2000" dirty="0">
                <a:ln>
                  <a:noFill/>
                </a:ln>
                <a:solidFill>
                  <a:schemeClr val="tx1"/>
                </a:solidFill>
                <a:effectLst/>
                <a:uFill>
                  <a:solidFill>
                    <a:srgbClr val="FFFFFF"/>
                  </a:solidFill>
                </a:uFill>
                <a:latin typeface="Calibri" panose="020F0502020204030204" pitchFamily="34" charset="0"/>
                <a:ea typeface="Arial Unicode MS"/>
                <a:cs typeface="Arial Unicode MS"/>
              </a:rPr>
              <a:t> </a:t>
            </a:r>
            <a:r>
              <a:rPr lang="en-US" sz="2000" dirty="0">
                <a:ln>
                  <a:noFill/>
                </a:ln>
                <a:solidFill>
                  <a:srgbClr val="000000"/>
                </a:solidFill>
                <a:effectLst/>
                <a:uFill>
                  <a:solidFill>
                    <a:srgbClr val="FFFFFF"/>
                  </a:solidFill>
                </a:uFill>
                <a:latin typeface="Calibri" panose="020F0502020204030204" pitchFamily="34" charset="0"/>
                <a:ea typeface="Arial Unicode MS"/>
                <a:cs typeface="Arial Unicode MS"/>
              </a:rPr>
              <a:t>will be created and all Working Group Members will receive access in order to share project documents.</a:t>
            </a:r>
            <a:endParaRPr lang="en-CA" sz="2000" dirty="0">
              <a:ln>
                <a:noFill/>
              </a:ln>
              <a:solidFill>
                <a:srgbClr val="000000"/>
              </a:solidFill>
              <a:effectLst/>
              <a:uFill>
                <a:solidFill>
                  <a:srgbClr val="FFFFFF"/>
                </a:solidFill>
              </a:uFill>
              <a:latin typeface="Helvetica Neue"/>
              <a:ea typeface="Arial Unicode MS"/>
              <a:cs typeface="Arial Unicode MS"/>
            </a:endParaRPr>
          </a:p>
          <a:p>
            <a:pPr>
              <a:spcBef>
                <a:spcPts val="800"/>
              </a:spcBef>
            </a:pPr>
            <a:r>
              <a:rPr lang="en-US" sz="2000" b="1" i="1" dirty="0">
                <a:ln>
                  <a:noFill/>
                </a:ln>
                <a:solidFill>
                  <a:srgbClr val="000000"/>
                </a:solidFill>
                <a:effectLst/>
                <a:uFill>
                  <a:solidFill>
                    <a:srgbClr val="FFFFFF"/>
                  </a:solidFill>
                </a:uFill>
                <a:latin typeface="Calibri" panose="020F0502020204030204" pitchFamily="34" charset="0"/>
                <a:ea typeface="Arial Unicode MS"/>
                <a:cs typeface="Helvetica Neue"/>
              </a:rPr>
              <a:t>Financial Support:</a:t>
            </a:r>
            <a:r>
              <a:rPr lang="en-US" sz="2000" b="1" dirty="0">
                <a:ln>
                  <a:noFill/>
                </a:ln>
                <a:solidFill>
                  <a:srgbClr val="222222"/>
                </a:solidFill>
                <a:effectLst/>
                <a:uFill>
                  <a:solidFill>
                    <a:srgbClr val="FFFFFF"/>
                  </a:solidFill>
                </a:uFill>
                <a:latin typeface="Calibri" panose="020F0502020204030204" pitchFamily="34" charset="0"/>
                <a:ea typeface="Helvetica Neue"/>
                <a:cs typeface="Helvetica Neue"/>
              </a:rPr>
              <a:t> </a:t>
            </a:r>
            <a:r>
              <a:rPr lang="en-US" sz="2000" dirty="0">
                <a:ln>
                  <a:noFill/>
                </a:ln>
                <a:solidFill>
                  <a:srgbClr val="000000"/>
                </a:solidFill>
                <a:effectLst/>
                <a:uFill>
                  <a:solidFill>
                    <a:srgbClr val="FFFFFF"/>
                  </a:solidFill>
                </a:uFill>
                <a:latin typeface="Calibri" panose="020F0502020204030204" pitchFamily="34" charset="0"/>
                <a:ea typeface="Arial Unicode MS"/>
                <a:cs typeface="Helvetica Neue"/>
              </a:rPr>
              <a:t>Community Partners can access a small grant to cover the costs of facilitation a Micro Lab such as the cost of a virtual meeting license or other technology tools. Grant requests should be made to </a:t>
            </a:r>
            <a:r>
              <a:rPr lang="en-US" sz="2000" u="sng" dirty="0">
                <a:ln>
                  <a:noFill/>
                </a:ln>
                <a:solidFill>
                  <a:srgbClr val="000000"/>
                </a:solidFill>
                <a:effectLst/>
                <a:uFill>
                  <a:solidFill>
                    <a:srgbClr val="FFFFFF"/>
                  </a:solidFill>
                </a:uFill>
                <a:latin typeface="Calibri" panose="020F0502020204030204" pitchFamily="34" charset="0"/>
                <a:ea typeface="Arial Unicode MS"/>
                <a:cs typeface="Helvetica Neue"/>
                <a:hlinkClick r:id="rId3"/>
              </a:rPr>
              <a:t>michel@communitydata.ca</a:t>
            </a:r>
            <a:r>
              <a:rPr lang="en-US" sz="2000" dirty="0">
                <a:ln>
                  <a:noFill/>
                </a:ln>
                <a:solidFill>
                  <a:srgbClr val="000000"/>
                </a:solidFill>
                <a:effectLst/>
                <a:uFill>
                  <a:solidFill>
                    <a:srgbClr val="FFFFFF"/>
                  </a:solidFill>
                </a:uFill>
                <a:latin typeface="Calibri" panose="020F0502020204030204" pitchFamily="34" charset="0"/>
                <a:ea typeface="Arial Unicode MS"/>
                <a:cs typeface="Helvetica Neue"/>
              </a:rPr>
              <a:t>.</a:t>
            </a:r>
            <a:endParaRPr lang="en-CA" sz="2000" dirty="0">
              <a:ln>
                <a:noFill/>
              </a:ln>
              <a:solidFill>
                <a:srgbClr val="000000"/>
              </a:solidFill>
              <a:effectLst/>
              <a:uFill>
                <a:solidFill>
                  <a:srgbClr val="FFFFFF"/>
                </a:solidFill>
              </a:uFill>
              <a:latin typeface="Helvetica Neue"/>
              <a:ea typeface="Helvetica Neue"/>
              <a:cs typeface="Helvetica Neue"/>
            </a:endParaRPr>
          </a:p>
          <a:p>
            <a:pPr>
              <a:spcBef>
                <a:spcPts val="800"/>
              </a:spcBef>
            </a:pPr>
            <a:r>
              <a:rPr lang="en-US" sz="2000" b="1" i="1" dirty="0">
                <a:ln>
                  <a:noFill/>
                </a:ln>
                <a:solidFill>
                  <a:srgbClr val="000000"/>
                </a:solidFill>
                <a:effectLst/>
                <a:uFill>
                  <a:solidFill>
                    <a:srgbClr val="FFFFFF"/>
                  </a:solidFill>
                </a:uFill>
                <a:latin typeface="Calibri" panose="020F0502020204030204" pitchFamily="34" charset="0"/>
                <a:ea typeface="Arial Unicode MS"/>
                <a:cs typeface="Helvetica Neue"/>
              </a:rPr>
              <a:t>Technology:</a:t>
            </a:r>
            <a:r>
              <a:rPr lang="en-US" sz="2000" dirty="0">
                <a:ln>
                  <a:noFill/>
                </a:ln>
                <a:solidFill>
                  <a:srgbClr val="000000"/>
                </a:solidFill>
                <a:effectLst/>
                <a:uFill>
                  <a:solidFill>
                    <a:srgbClr val="FFFFFF"/>
                  </a:solidFill>
                </a:uFill>
                <a:latin typeface="Calibri" panose="020F0502020204030204" pitchFamily="34" charset="0"/>
                <a:ea typeface="Arial Unicode MS"/>
                <a:cs typeface="Helvetica Neue"/>
              </a:rPr>
              <a:t> A few different platforms will be used including Adobe connect, digital white board (Mural or Miro). </a:t>
            </a:r>
            <a:endParaRPr lang="en-CA" sz="2000" dirty="0">
              <a:ln>
                <a:noFill/>
              </a:ln>
              <a:solidFill>
                <a:srgbClr val="000000"/>
              </a:solidFill>
              <a:effectLst/>
              <a:uFill>
                <a:solidFill>
                  <a:srgbClr val="FFFFFF"/>
                </a:solidFill>
              </a:uFill>
              <a:latin typeface="Helvetica Neue"/>
              <a:ea typeface="Helvetica Neue"/>
              <a:cs typeface="Helvetica Neue"/>
            </a:endParaRPr>
          </a:p>
          <a:p>
            <a:endParaRPr lang="en-CA" sz="2000" dirty="0"/>
          </a:p>
        </p:txBody>
      </p:sp>
      <p:graphicFrame>
        <p:nvGraphicFramePr>
          <p:cNvPr id="6" name="Table 5">
            <a:extLst>
              <a:ext uri="{FF2B5EF4-FFF2-40B4-BE49-F238E27FC236}">
                <a16:creationId xmlns:a16="http://schemas.microsoft.com/office/drawing/2014/main" id="{A87250A9-1F70-4C64-83FB-DE3B1B21A74C}"/>
              </a:ext>
            </a:extLst>
          </p:cNvPr>
          <p:cNvGraphicFramePr>
            <a:graphicFrameLocks noGrp="1"/>
          </p:cNvGraphicFramePr>
          <p:nvPr>
            <p:extLst>
              <p:ext uri="{D42A27DB-BD31-4B8C-83A1-F6EECF244321}">
                <p14:modId xmlns:p14="http://schemas.microsoft.com/office/powerpoint/2010/main" val="3058106568"/>
              </p:ext>
            </p:extLst>
          </p:nvPr>
        </p:nvGraphicFramePr>
        <p:xfrm>
          <a:off x="9220200" y="2341506"/>
          <a:ext cx="5715000" cy="5809349"/>
        </p:xfrm>
        <a:graphic>
          <a:graphicData uri="http://schemas.openxmlformats.org/drawingml/2006/table">
            <a:tbl>
              <a:tblPr firstRow="1" firstCol="1" bandRow="1">
                <a:tableStyleId>{5C22544A-7EE6-4342-B048-85BDC9FD1C3A}</a:tableStyleId>
              </a:tblPr>
              <a:tblGrid>
                <a:gridCol w="1905000">
                  <a:extLst>
                    <a:ext uri="{9D8B030D-6E8A-4147-A177-3AD203B41FA5}">
                      <a16:colId xmlns:a16="http://schemas.microsoft.com/office/drawing/2014/main" val="612990853"/>
                    </a:ext>
                  </a:extLst>
                </a:gridCol>
                <a:gridCol w="3810000">
                  <a:extLst>
                    <a:ext uri="{9D8B030D-6E8A-4147-A177-3AD203B41FA5}">
                      <a16:colId xmlns:a16="http://schemas.microsoft.com/office/drawing/2014/main" val="1546413767"/>
                    </a:ext>
                  </a:extLst>
                </a:gridCol>
              </a:tblGrid>
              <a:tr h="398947">
                <a:tc>
                  <a:txBody>
                    <a:bodyPr/>
                    <a:lstStyle/>
                    <a:p>
                      <a:r>
                        <a:rPr lang="en-US" sz="1600">
                          <a:ln>
                            <a:noFill/>
                          </a:ln>
                          <a:effectLst/>
                          <a:uFill>
                            <a:solidFill>
                              <a:srgbClr val="FFFFFF"/>
                            </a:solidFill>
                          </a:uFill>
                        </a:rPr>
                        <a:t>Date</a:t>
                      </a:r>
                      <a:endParaRPr lang="en-CA" sz="1600">
                        <a:effectLst/>
                        <a:uFill>
                          <a:solidFill>
                            <a:srgbClr val="FFFFFF"/>
                          </a:solidFill>
                        </a:uFill>
                        <a:latin typeface="Times New Roman" panose="02020603050405020304" pitchFamily="18" charset="0"/>
                        <a:ea typeface="Arial Unicode MS"/>
                      </a:endParaRPr>
                    </a:p>
                  </a:txBody>
                  <a:tcPr marL="6350" marR="6350" marT="0" marB="0"/>
                </a:tc>
                <a:tc>
                  <a:txBody>
                    <a:bodyPr/>
                    <a:lstStyle/>
                    <a:p>
                      <a:r>
                        <a:rPr lang="en-US" sz="1600" dirty="0">
                          <a:ln>
                            <a:noFill/>
                          </a:ln>
                          <a:effectLst/>
                          <a:uFill>
                            <a:solidFill>
                              <a:srgbClr val="FFFFFF"/>
                            </a:solidFill>
                          </a:uFill>
                        </a:rPr>
                        <a:t>Topic of Meeting</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1231758553"/>
                  </a:ext>
                </a:extLst>
              </a:tr>
              <a:tr h="398947">
                <a:tc>
                  <a:txBody>
                    <a:bodyPr/>
                    <a:lstStyle/>
                    <a:p>
                      <a:pPr>
                        <a:spcBef>
                          <a:spcPts val="800"/>
                        </a:spcBef>
                      </a:pPr>
                      <a:r>
                        <a:rPr lang="en-US" sz="1600">
                          <a:ln>
                            <a:noFill/>
                          </a:ln>
                          <a:effectLst/>
                          <a:uFill>
                            <a:solidFill>
                              <a:srgbClr val="FFFFFF"/>
                            </a:solidFill>
                          </a:uFill>
                        </a:rPr>
                        <a:t>November 5, 2020</a:t>
                      </a:r>
                      <a:endParaRPr lang="en-CA" sz="160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a:ln>
                            <a:noFill/>
                          </a:ln>
                          <a:effectLst/>
                          <a:uFill>
                            <a:solidFill>
                              <a:srgbClr val="FFFFFF"/>
                            </a:solidFill>
                          </a:uFill>
                        </a:rPr>
                        <a:t>Introduction to Solutions Lab Project</a:t>
                      </a:r>
                      <a:endParaRPr lang="en-CA" sz="160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1276343358"/>
                  </a:ext>
                </a:extLst>
              </a:tr>
              <a:tr h="693084">
                <a:tc>
                  <a:txBody>
                    <a:bodyPr/>
                    <a:lstStyle/>
                    <a:p>
                      <a:pPr>
                        <a:spcBef>
                          <a:spcPts val="800"/>
                        </a:spcBef>
                      </a:pPr>
                      <a:r>
                        <a:rPr lang="en-US" sz="1600" dirty="0">
                          <a:ln>
                            <a:noFill/>
                          </a:ln>
                          <a:effectLst/>
                          <a:uFill>
                            <a:solidFill>
                              <a:srgbClr val="FFFFFF"/>
                            </a:solidFill>
                          </a:uFill>
                        </a:rPr>
                        <a:t>January 12, 2021</a:t>
                      </a:r>
                      <a:endParaRPr lang="en-CA" sz="1600" dirty="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dirty="0">
                          <a:ln>
                            <a:noFill/>
                          </a:ln>
                          <a:effectLst/>
                          <a:uFill>
                            <a:solidFill>
                              <a:srgbClr val="FFFFFF"/>
                            </a:solidFill>
                          </a:uFill>
                        </a:rPr>
                        <a:t>Virtual orientation/training session for facilitators</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50484738"/>
                  </a:ext>
                </a:extLst>
              </a:tr>
              <a:tr h="398947">
                <a:tc>
                  <a:txBody>
                    <a:bodyPr/>
                    <a:lstStyle/>
                    <a:p>
                      <a:pPr>
                        <a:spcBef>
                          <a:spcPts val="800"/>
                        </a:spcBef>
                      </a:pPr>
                      <a:r>
                        <a:rPr lang="en-US" sz="1600">
                          <a:ln>
                            <a:noFill/>
                          </a:ln>
                          <a:effectLst/>
                          <a:uFill>
                            <a:solidFill>
                              <a:srgbClr val="FFFFFF"/>
                            </a:solidFill>
                          </a:uFill>
                        </a:rPr>
                        <a:t>March 2, 2020</a:t>
                      </a:r>
                      <a:endParaRPr lang="en-CA" sz="160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dirty="0">
                          <a:ln>
                            <a:noFill/>
                          </a:ln>
                          <a:effectLst/>
                          <a:uFill>
                            <a:solidFill>
                              <a:srgbClr val="FFFFFF"/>
                            </a:solidFill>
                          </a:uFill>
                        </a:rPr>
                        <a:t>National insight generation workshop</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946739885"/>
                  </a:ext>
                </a:extLst>
              </a:tr>
              <a:tr h="873969">
                <a:tc>
                  <a:txBody>
                    <a:bodyPr/>
                    <a:lstStyle/>
                    <a:p>
                      <a:pPr>
                        <a:spcBef>
                          <a:spcPts val="800"/>
                        </a:spcBef>
                      </a:pPr>
                      <a:r>
                        <a:rPr lang="en-US" sz="1600" dirty="0">
                          <a:ln>
                            <a:noFill/>
                          </a:ln>
                          <a:effectLst/>
                          <a:uFill>
                            <a:solidFill>
                              <a:srgbClr val="FFFFFF"/>
                            </a:solidFill>
                          </a:uFill>
                        </a:rPr>
                        <a:t>April 6, 2021</a:t>
                      </a:r>
                      <a:endParaRPr lang="en-CA" sz="1600" dirty="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dirty="0">
                          <a:ln>
                            <a:noFill/>
                          </a:ln>
                          <a:effectLst/>
                          <a:uFill>
                            <a:solidFill>
                              <a:srgbClr val="FFFFFF"/>
                            </a:solidFill>
                          </a:uFill>
                        </a:rPr>
                        <a:t>National level ideation session followed by </a:t>
                      </a:r>
                      <a:r>
                        <a:rPr lang="en-US" sz="1600" dirty="0" err="1">
                          <a:ln>
                            <a:noFill/>
                          </a:ln>
                          <a:effectLst/>
                          <a:uFill>
                            <a:solidFill>
                              <a:srgbClr val="FFFFFF"/>
                            </a:solidFill>
                          </a:uFill>
                        </a:rPr>
                        <a:t>microlabs</a:t>
                      </a:r>
                      <a:r>
                        <a:rPr lang="en-US" sz="1600" dirty="0">
                          <a:ln>
                            <a:noFill/>
                          </a:ln>
                          <a:effectLst/>
                          <a:uFill>
                            <a:solidFill>
                              <a:srgbClr val="FFFFFF"/>
                            </a:solidFill>
                          </a:uFill>
                        </a:rPr>
                        <a:t> engagement of local stakeholders ideation sessions</a:t>
                      </a:r>
                      <a:endParaRPr lang="en-CA" sz="1600" dirty="0">
                        <a:effectLst/>
                        <a:uFill>
                          <a:solidFill>
                            <a:srgbClr val="FFFFFF"/>
                          </a:solidFill>
                        </a:uFill>
                      </a:endParaRPr>
                    </a:p>
                  </a:txBody>
                  <a:tcPr marL="6350" marR="6350" marT="0" marB="0"/>
                </a:tc>
                <a:extLst>
                  <a:ext uri="{0D108BD9-81ED-4DB2-BD59-A6C34878D82A}">
                    <a16:rowId xmlns:a16="http://schemas.microsoft.com/office/drawing/2014/main" val="862183562"/>
                  </a:ext>
                </a:extLst>
              </a:tr>
              <a:tr h="565002">
                <a:tc>
                  <a:txBody>
                    <a:bodyPr/>
                    <a:lstStyle/>
                    <a:p>
                      <a:pPr>
                        <a:spcBef>
                          <a:spcPts val="800"/>
                        </a:spcBef>
                      </a:pPr>
                      <a:r>
                        <a:rPr lang="en-US" sz="1600">
                          <a:ln>
                            <a:noFill/>
                          </a:ln>
                          <a:effectLst/>
                          <a:uFill>
                            <a:solidFill>
                              <a:srgbClr val="FFFFFF"/>
                            </a:solidFill>
                          </a:uFill>
                        </a:rPr>
                        <a:t>June 15, 2021</a:t>
                      </a:r>
                      <a:endParaRPr lang="en-CA" sz="160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dirty="0">
                          <a:ln>
                            <a:noFill/>
                          </a:ln>
                          <a:effectLst/>
                          <a:uFill>
                            <a:solidFill>
                              <a:srgbClr val="FFFFFF"/>
                            </a:solidFill>
                          </a:uFill>
                        </a:rPr>
                        <a:t>National session to share ideas from local </a:t>
                      </a:r>
                      <a:r>
                        <a:rPr lang="en-US" sz="1600" dirty="0" err="1">
                          <a:ln>
                            <a:noFill/>
                          </a:ln>
                          <a:effectLst/>
                          <a:uFill>
                            <a:solidFill>
                              <a:srgbClr val="FFFFFF"/>
                            </a:solidFill>
                          </a:uFill>
                        </a:rPr>
                        <a:t>microlabs</a:t>
                      </a:r>
                      <a:r>
                        <a:rPr lang="en-US" sz="1600" dirty="0">
                          <a:ln>
                            <a:noFill/>
                          </a:ln>
                          <a:effectLst/>
                          <a:uFill>
                            <a:solidFill>
                              <a:srgbClr val="FFFFFF"/>
                            </a:solidFill>
                          </a:uFill>
                        </a:rPr>
                        <a:t> &amp; confirm prototyping approach  </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3091706789"/>
                  </a:ext>
                </a:extLst>
              </a:tr>
              <a:tr h="552555">
                <a:tc>
                  <a:txBody>
                    <a:bodyPr/>
                    <a:lstStyle/>
                    <a:p>
                      <a:pPr>
                        <a:spcBef>
                          <a:spcPts val="800"/>
                        </a:spcBef>
                      </a:pPr>
                      <a:r>
                        <a:rPr lang="en-US" sz="1600">
                          <a:ln>
                            <a:noFill/>
                          </a:ln>
                          <a:effectLst/>
                          <a:uFill>
                            <a:solidFill>
                              <a:srgbClr val="FFFFFF"/>
                            </a:solidFill>
                          </a:uFill>
                        </a:rPr>
                        <a:t>September 14, 2021</a:t>
                      </a:r>
                      <a:endParaRPr lang="en-CA" sz="1600">
                        <a:ln>
                          <a:noFill/>
                        </a:ln>
                        <a:solidFill>
                          <a:srgbClr val="000000"/>
                        </a:solidFill>
                        <a:effectLst/>
                        <a:uFill>
                          <a:solidFill>
                            <a:srgbClr val="FFFFFF"/>
                          </a:solidFill>
                        </a:uFill>
                        <a:latin typeface="Helvetica Neue"/>
                        <a:ea typeface="Arial Unicode MS"/>
                        <a:cs typeface="Arial Unicode MS"/>
                      </a:endParaRPr>
                    </a:p>
                  </a:txBody>
                  <a:tcPr marL="6350" marR="6350" marT="0" marB="0"/>
                </a:tc>
                <a:tc>
                  <a:txBody>
                    <a:bodyPr/>
                    <a:lstStyle/>
                    <a:p>
                      <a:r>
                        <a:rPr lang="en-US" sz="1600" dirty="0">
                          <a:ln>
                            <a:noFill/>
                          </a:ln>
                          <a:effectLst/>
                          <a:uFill>
                            <a:solidFill>
                              <a:srgbClr val="FFFFFF"/>
                            </a:solidFill>
                          </a:uFill>
                        </a:rPr>
                        <a:t>Prototyping activities workshop </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419629652"/>
                  </a:ext>
                </a:extLst>
              </a:tr>
              <a:tr h="398947">
                <a:tc>
                  <a:txBody>
                    <a:bodyPr/>
                    <a:lstStyle/>
                    <a:p>
                      <a:r>
                        <a:rPr lang="en-US" sz="1600">
                          <a:ln>
                            <a:noFill/>
                          </a:ln>
                          <a:effectLst/>
                          <a:uFill>
                            <a:solidFill>
                              <a:srgbClr val="FFFFFF"/>
                            </a:solidFill>
                          </a:uFill>
                        </a:rPr>
                        <a:t>November  9, 2021</a:t>
                      </a:r>
                      <a:endParaRPr lang="en-CA" sz="1600">
                        <a:effectLst/>
                        <a:uFill>
                          <a:solidFill>
                            <a:srgbClr val="FFFFFF"/>
                          </a:solidFill>
                        </a:uFill>
                        <a:latin typeface="Times New Roman" panose="02020603050405020304" pitchFamily="18" charset="0"/>
                        <a:ea typeface="Arial Unicode MS"/>
                      </a:endParaRPr>
                    </a:p>
                  </a:txBody>
                  <a:tcPr marL="6350" marR="6350" marT="0" marB="0"/>
                </a:tc>
                <a:tc>
                  <a:txBody>
                    <a:bodyPr/>
                    <a:lstStyle/>
                    <a:p>
                      <a:r>
                        <a:rPr lang="en-US" sz="1600">
                          <a:ln>
                            <a:noFill/>
                          </a:ln>
                          <a:effectLst/>
                          <a:uFill>
                            <a:solidFill>
                              <a:srgbClr val="FFFFFF"/>
                            </a:solidFill>
                          </a:uFill>
                        </a:rPr>
                        <a:t>Check in </a:t>
                      </a:r>
                      <a:endParaRPr lang="en-CA" sz="160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3289646259"/>
                  </a:ext>
                </a:extLst>
              </a:tr>
              <a:tr h="398947">
                <a:tc>
                  <a:txBody>
                    <a:bodyPr/>
                    <a:lstStyle/>
                    <a:p>
                      <a:r>
                        <a:rPr lang="en-US" sz="1600">
                          <a:ln>
                            <a:noFill/>
                          </a:ln>
                          <a:effectLst/>
                          <a:uFill>
                            <a:solidFill>
                              <a:srgbClr val="FFFFFF"/>
                            </a:solidFill>
                          </a:uFill>
                        </a:rPr>
                        <a:t>December 7, 2021</a:t>
                      </a:r>
                      <a:endParaRPr lang="en-CA" sz="1600">
                        <a:effectLst/>
                        <a:uFill>
                          <a:solidFill>
                            <a:srgbClr val="FFFFFF"/>
                          </a:solidFill>
                        </a:uFill>
                        <a:latin typeface="Times New Roman" panose="02020603050405020304" pitchFamily="18" charset="0"/>
                        <a:ea typeface="Arial Unicode MS"/>
                      </a:endParaRPr>
                    </a:p>
                  </a:txBody>
                  <a:tcPr marL="6350" marR="6350" marT="0" marB="0"/>
                </a:tc>
                <a:tc>
                  <a:txBody>
                    <a:bodyPr/>
                    <a:lstStyle/>
                    <a:p>
                      <a:r>
                        <a:rPr lang="en-US" sz="1600">
                          <a:ln>
                            <a:noFill/>
                          </a:ln>
                          <a:effectLst/>
                          <a:uFill>
                            <a:solidFill>
                              <a:srgbClr val="FFFFFF"/>
                            </a:solidFill>
                          </a:uFill>
                        </a:rPr>
                        <a:t>Check in</a:t>
                      </a:r>
                      <a:endParaRPr lang="en-CA" sz="160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2578757484"/>
                  </a:ext>
                </a:extLst>
              </a:tr>
              <a:tr h="565002">
                <a:tc>
                  <a:txBody>
                    <a:bodyPr/>
                    <a:lstStyle/>
                    <a:p>
                      <a:r>
                        <a:rPr lang="en-US" sz="1600">
                          <a:ln>
                            <a:noFill/>
                          </a:ln>
                          <a:effectLst/>
                          <a:uFill>
                            <a:solidFill>
                              <a:srgbClr val="FFFFFF"/>
                            </a:solidFill>
                          </a:uFill>
                        </a:rPr>
                        <a:t>February 8, 2022</a:t>
                      </a:r>
                      <a:endParaRPr lang="en-CA" sz="1600">
                        <a:effectLst/>
                        <a:uFill>
                          <a:solidFill>
                            <a:srgbClr val="FFFFFF"/>
                          </a:solidFill>
                        </a:uFill>
                        <a:latin typeface="Times New Roman" panose="02020603050405020304" pitchFamily="18" charset="0"/>
                        <a:ea typeface="Arial Unicode MS"/>
                      </a:endParaRPr>
                    </a:p>
                  </a:txBody>
                  <a:tcPr marL="6350" marR="6350" marT="0" marB="0"/>
                </a:tc>
                <a:tc>
                  <a:txBody>
                    <a:bodyPr/>
                    <a:lstStyle/>
                    <a:p>
                      <a:r>
                        <a:rPr lang="en-US" sz="1600">
                          <a:ln>
                            <a:noFill/>
                          </a:ln>
                          <a:effectLst/>
                          <a:uFill>
                            <a:solidFill>
                              <a:srgbClr val="FFFFFF"/>
                            </a:solidFill>
                          </a:uFill>
                        </a:rPr>
                        <a:t>Lessons Learned Roundtable / Road map engagement session</a:t>
                      </a:r>
                      <a:endParaRPr lang="en-CA" sz="160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2371515178"/>
                  </a:ext>
                </a:extLst>
              </a:tr>
              <a:tr h="565002">
                <a:tc>
                  <a:txBody>
                    <a:bodyPr/>
                    <a:lstStyle/>
                    <a:p>
                      <a:r>
                        <a:rPr lang="en-US" sz="1600">
                          <a:ln>
                            <a:noFill/>
                          </a:ln>
                          <a:effectLst/>
                          <a:uFill>
                            <a:solidFill>
                              <a:srgbClr val="FFFFFF"/>
                            </a:solidFill>
                          </a:uFill>
                        </a:rPr>
                        <a:t>March 8, 2022</a:t>
                      </a:r>
                      <a:endParaRPr lang="en-CA" sz="1600">
                        <a:effectLst/>
                        <a:uFill>
                          <a:solidFill>
                            <a:srgbClr val="FFFFFF"/>
                          </a:solidFill>
                        </a:uFill>
                        <a:latin typeface="Times New Roman" panose="02020603050405020304" pitchFamily="18" charset="0"/>
                        <a:ea typeface="Arial Unicode MS"/>
                      </a:endParaRPr>
                    </a:p>
                  </a:txBody>
                  <a:tcPr marL="6350" marR="6350" marT="0" marB="0"/>
                </a:tc>
                <a:tc>
                  <a:txBody>
                    <a:bodyPr/>
                    <a:lstStyle/>
                    <a:p>
                      <a:r>
                        <a:rPr lang="en-US" sz="1600" dirty="0">
                          <a:ln>
                            <a:noFill/>
                          </a:ln>
                          <a:effectLst/>
                          <a:uFill>
                            <a:solidFill>
                              <a:srgbClr val="FFFFFF"/>
                            </a:solidFill>
                          </a:uFill>
                        </a:rPr>
                        <a:t>Sharing project results and transition to post-project implementation</a:t>
                      </a:r>
                      <a:endParaRPr lang="en-CA" sz="1600" dirty="0">
                        <a:effectLst/>
                        <a:uFill>
                          <a:solidFill>
                            <a:srgbClr val="FFFFFF"/>
                          </a:solidFill>
                        </a:uFill>
                        <a:latin typeface="Times New Roman" panose="02020603050405020304" pitchFamily="18" charset="0"/>
                        <a:ea typeface="Arial Unicode MS"/>
                      </a:endParaRPr>
                    </a:p>
                  </a:txBody>
                  <a:tcPr marL="6350" marR="6350" marT="0" marB="0"/>
                </a:tc>
                <a:extLst>
                  <a:ext uri="{0D108BD9-81ED-4DB2-BD59-A6C34878D82A}">
                    <a16:rowId xmlns:a16="http://schemas.microsoft.com/office/drawing/2014/main" val="3063143817"/>
                  </a:ext>
                </a:extLst>
              </a:tr>
            </a:tbl>
          </a:graphicData>
        </a:graphic>
      </p:graphicFrame>
      <p:sp>
        <p:nvSpPr>
          <p:cNvPr id="7" name="Oval 6">
            <a:extLst>
              <a:ext uri="{FF2B5EF4-FFF2-40B4-BE49-F238E27FC236}">
                <a16:creationId xmlns:a16="http://schemas.microsoft.com/office/drawing/2014/main" id="{9D013C1B-14E1-4452-BDB8-86C94A739243}"/>
              </a:ext>
            </a:extLst>
          </p:cNvPr>
          <p:cNvSpPr/>
          <p:nvPr/>
        </p:nvSpPr>
        <p:spPr>
          <a:xfrm>
            <a:off x="9067800" y="3048000"/>
            <a:ext cx="1828800" cy="738664"/>
          </a:xfrm>
          <a:prstGeom prst="ellipse">
            <a:avLst/>
          </a:prstGeom>
          <a:no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74177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5070F-828F-46E6-8F38-73D3EA46BCA0}"/>
              </a:ext>
            </a:extLst>
          </p:cNvPr>
          <p:cNvSpPr>
            <a:spLocks noGrp="1"/>
          </p:cNvSpPr>
          <p:nvPr>
            <p:ph type="title"/>
          </p:nvPr>
        </p:nvSpPr>
        <p:spPr>
          <a:xfrm>
            <a:off x="777240" y="402336"/>
            <a:ext cx="13990320" cy="1754326"/>
          </a:xfrm>
        </p:spPr>
        <p:txBody>
          <a:bodyPr/>
          <a:lstStyle/>
          <a:p>
            <a:r>
              <a:rPr lang="en-US" sz="4800" b="1" dirty="0">
                <a:solidFill>
                  <a:srgbClr val="2F5496"/>
                </a:solidFill>
                <a:latin typeface="Calibri Light" panose="020F0302020204030204" pitchFamily="34" charset="0"/>
                <a:cs typeface="Times New Roman" panose="02020603050405020304" pitchFamily="18" charset="0"/>
              </a:rPr>
              <a:t>Benefits for Community Partners derived from participation</a:t>
            </a:r>
            <a:br>
              <a:rPr lang="en-CA" sz="1800" dirty="0">
                <a:ln>
                  <a:noFill/>
                </a:ln>
                <a:solidFill>
                  <a:srgbClr val="000000"/>
                </a:solidFill>
                <a:effectLst/>
                <a:uFill>
                  <a:solidFill>
                    <a:srgbClr val="FFFFFF"/>
                  </a:solidFill>
                </a:uFill>
                <a:latin typeface="Helvetica Neue"/>
                <a:ea typeface="Arial Unicode MS" panose="020B0604020202020204"/>
                <a:cs typeface="Arial Unicode MS" panose="020B0604020202020204"/>
              </a:rPr>
            </a:br>
            <a:endParaRPr lang="en-CA" dirty="0"/>
          </a:p>
        </p:txBody>
      </p:sp>
      <p:sp>
        <p:nvSpPr>
          <p:cNvPr id="3" name="Text Placeholder 2">
            <a:extLst>
              <a:ext uri="{FF2B5EF4-FFF2-40B4-BE49-F238E27FC236}">
                <a16:creationId xmlns:a16="http://schemas.microsoft.com/office/drawing/2014/main" id="{28B9ABC0-8981-4F30-9E14-BD8B6C4BEC7A}"/>
              </a:ext>
            </a:extLst>
          </p:cNvPr>
          <p:cNvSpPr>
            <a:spLocks noGrp="1"/>
          </p:cNvSpPr>
          <p:nvPr>
            <p:ph type="body" idx="1"/>
          </p:nvPr>
        </p:nvSpPr>
        <p:spPr>
          <a:xfrm>
            <a:off x="777240" y="2313432"/>
            <a:ext cx="13990320" cy="3881062"/>
          </a:xfrm>
        </p:spPr>
        <p:txBody>
          <a:bodyPr/>
          <a:lstStyle/>
          <a:p>
            <a:pPr>
              <a:lnSpc>
                <a:spcPct val="115000"/>
              </a:lnSpc>
              <a:spcAft>
                <a:spcPts val="700"/>
              </a:spcAft>
              <a:tabLst>
                <a:tab pos="450215" algn="l"/>
                <a:tab pos="900430" algn="l"/>
                <a:tab pos="1350645" algn="l"/>
                <a:tab pos="1800860" algn="l"/>
                <a:tab pos="2251075" algn="l"/>
                <a:tab pos="2701290" algn="l"/>
                <a:tab pos="3151505" algn="l"/>
                <a:tab pos="3601720" algn="l"/>
                <a:tab pos="4051935" algn="l"/>
                <a:tab pos="4502150" algn="l"/>
                <a:tab pos="4952365" algn="l"/>
                <a:tab pos="5402580" algn="l"/>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Arial Unicode MS" panose="020B0604020202020204"/>
              </a:rPr>
              <a:t>The project aims to integrate several innovations into the work of local planners, policy analysts, and decision-makers, including:</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Arial Unicode MS" panose="020B0604020202020204"/>
            </a:endParaRPr>
          </a:p>
          <a:p>
            <a:pPr marL="342900" lvl="0" indent="-342900">
              <a:lnSpc>
                <a:spcPct val="115000"/>
              </a:lnSpc>
              <a:spcAft>
                <a:spcPts val="700"/>
              </a:spcAft>
              <a:buFont typeface="Symbol" panose="05050102010706020507" pitchFamily="18" charset="2"/>
              <a:buChar char="·"/>
              <a:tabLst>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Common indicators relevant to measuring housing results at the municipal and </a:t>
            </a:r>
            <a:r>
              <a:rPr lang="en-US" sz="2400" kern="100" dirty="0" err="1">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neighbourhood</a:t>
            </a: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 scale</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Symbol" panose="05050102010706020507" pitchFamily="18" charset="2"/>
            </a:endParaRPr>
          </a:p>
          <a:p>
            <a:pPr marL="342900" lvl="0" indent="-342900">
              <a:lnSpc>
                <a:spcPct val="115000"/>
              </a:lnSpc>
              <a:spcAft>
                <a:spcPts val="700"/>
              </a:spcAft>
              <a:buFont typeface="Symbol" panose="05050102010706020507" pitchFamily="18" charset="2"/>
              <a:buChar char="·"/>
              <a:tabLst>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New data sources and uses of data, including data modeling</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Symbol" panose="05050102010706020507" pitchFamily="18" charset="2"/>
            </a:endParaRPr>
          </a:p>
          <a:p>
            <a:pPr marL="342900" lvl="0" indent="-342900">
              <a:lnSpc>
                <a:spcPct val="115000"/>
              </a:lnSpc>
              <a:spcAft>
                <a:spcPts val="700"/>
              </a:spcAft>
              <a:buFont typeface="Symbol" panose="05050102010706020507" pitchFamily="18" charset="2"/>
              <a:buChar char="·"/>
              <a:tabLst>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Use of new software to support data visualization and data access</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Symbol" panose="05050102010706020507" pitchFamily="18" charset="2"/>
            </a:endParaRPr>
          </a:p>
          <a:p>
            <a:pPr marL="342900" lvl="0" indent="-342900">
              <a:lnSpc>
                <a:spcPct val="115000"/>
              </a:lnSpc>
              <a:spcAft>
                <a:spcPts val="700"/>
              </a:spcAft>
              <a:buFont typeface="Symbol" panose="05050102010706020507" pitchFamily="18" charset="2"/>
              <a:buChar char="·"/>
              <a:tabLst>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Shared learning between provincial jurisdictions</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Symbol" panose="05050102010706020507" pitchFamily="18" charset="2"/>
            </a:endParaRPr>
          </a:p>
          <a:p>
            <a:pPr marL="342900" lvl="0" indent="-342900">
              <a:lnSpc>
                <a:spcPct val="115000"/>
              </a:lnSpc>
              <a:spcAft>
                <a:spcPts val="700"/>
              </a:spcAft>
              <a:buFont typeface="Symbol" panose="05050102010706020507" pitchFamily="18" charset="2"/>
              <a:buChar char="·"/>
              <a:tabLst>
                <a:tab pos="5852795" algn="l"/>
              </a:tabLst>
            </a:pPr>
            <a:r>
              <a:rPr lang="en-US" sz="2400" kern="100" dirty="0">
                <a:solidFill>
                  <a:srgbClr val="000000"/>
                </a:solidFill>
                <a:effectLst/>
                <a:uFill>
                  <a:solidFill>
                    <a:srgbClr val="000000"/>
                  </a:solidFill>
                </a:uFill>
                <a:latin typeface="Calibri" panose="020F0502020204030204" pitchFamily="34" charset="0"/>
                <a:ea typeface="Arial Unicode MS" panose="020B0604020202020204"/>
                <a:cs typeface="Symbol" panose="05050102010706020507" pitchFamily="18" charset="2"/>
              </a:rPr>
              <a:t>More effective feedback loops to better understand the impact of data on local decision making</a:t>
            </a:r>
            <a:endParaRPr lang="en-CA" sz="2400" kern="100" dirty="0">
              <a:solidFill>
                <a:srgbClr val="000000"/>
              </a:solidFill>
              <a:effectLst/>
              <a:uFill>
                <a:solidFill>
                  <a:srgbClr val="000000"/>
                </a:solidFill>
              </a:uFill>
              <a:latin typeface="Times New Roman" panose="02020603050405020304" pitchFamily="18" charset="0"/>
              <a:ea typeface="Arial Unicode MS" panose="020B0604020202020204"/>
              <a:cs typeface="Symbol" panose="05050102010706020507" pitchFamily="18" charset="2"/>
            </a:endParaRPr>
          </a:p>
          <a:p>
            <a:endParaRPr lang="en-CA" sz="2400" dirty="0"/>
          </a:p>
        </p:txBody>
      </p:sp>
    </p:spTree>
    <p:extLst>
      <p:ext uri="{BB962C8B-B14F-4D97-AF65-F5344CB8AC3E}">
        <p14:creationId xmlns:p14="http://schemas.microsoft.com/office/powerpoint/2010/main" val="2325194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33703C3DE92E4384AD36031A3AA791" ma:contentTypeVersion="4" ma:contentTypeDescription="Create a new document." ma:contentTypeScope="" ma:versionID="727769a8d9dfe4b6e219f4859efb65cc">
  <xsd:schema xmlns:xsd="http://www.w3.org/2001/XMLSchema" xmlns:xs="http://www.w3.org/2001/XMLSchema" xmlns:p="http://schemas.microsoft.com/office/2006/metadata/properties" xmlns:ns2="78b0194a-19f0-4e08-9bca-9cd4a01051b6" targetNamespace="http://schemas.microsoft.com/office/2006/metadata/properties" ma:root="true" ma:fieldsID="34dc5c52d0486718ad49af72f01e5b04" ns2:_="">
    <xsd:import namespace="78b0194a-19f0-4e08-9bca-9cd4a01051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b0194a-19f0-4e08-9bca-9cd4a01051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AA80E5-8E21-428D-A9E8-C8027A04B222}">
  <ds:schemaRefs>
    <ds:schemaRef ds:uri="78b0194a-19f0-4e08-9bca-9cd4a01051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7134AC7-0191-4889-9F18-755BC064624F}">
  <ds:schemaRefs>
    <ds:schemaRef ds:uri="http://schemas.microsoft.com/sharepoint/v3/contenttype/forms"/>
  </ds:schemaRefs>
</ds:datastoreItem>
</file>

<file path=customXml/itemProps3.xml><?xml version="1.0" encoding="utf-8"?>
<ds:datastoreItem xmlns:ds="http://schemas.openxmlformats.org/officeDocument/2006/customXml" ds:itemID="{AA06DF66-5FB2-48B5-A25B-2ACDDCBD41DA}">
  <ds:schemaRefs>
    <ds:schemaRef ds:uri="http://www.w3.org/XML/1998/namespace"/>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78b0194a-19f0-4e08-9bca-9cd4a01051b6"/>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8659</TotalTime>
  <Words>2292</Words>
  <Application>Microsoft Office PowerPoint</Application>
  <PresentationFormat>Custom</PresentationFormat>
  <Paragraphs>195</Paragraphs>
  <Slides>7</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Narrow</vt:lpstr>
      <vt:lpstr>Calibri</vt:lpstr>
      <vt:lpstr>Calibri Light</vt:lpstr>
      <vt:lpstr>Helvetica Neue</vt:lpstr>
      <vt:lpstr>Roboto</vt:lpstr>
      <vt:lpstr>Symbol</vt:lpstr>
      <vt:lpstr>Times New Roman</vt:lpstr>
      <vt:lpstr>Office Theme</vt:lpstr>
      <vt:lpstr>About National Housing Strategy Solution Labs </vt:lpstr>
      <vt:lpstr>The Problem Space</vt:lpstr>
      <vt:lpstr>PowerPoint Presentation</vt:lpstr>
      <vt:lpstr>Community Data Lab – Governance Structure</vt:lpstr>
      <vt:lpstr>PowerPoint Presentation</vt:lpstr>
      <vt:lpstr>Terms of reference </vt:lpstr>
      <vt:lpstr>Benefits for Community Partners derived from participation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Purkis</dc:creator>
  <cp:lastModifiedBy>John Purkis</cp:lastModifiedBy>
  <cp:revision>157</cp:revision>
  <dcterms:created xsi:type="dcterms:W3CDTF">2020-11-10T18:59:35Z</dcterms:created>
  <dcterms:modified xsi:type="dcterms:W3CDTF">2021-01-11T16:00:32Z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2020-05-18T00:00:00Z</vt:filetime>
  </property>
  <property fmtid="{D5CDD505-2E9C-101B-9397-08002B2CF9AE}" pid="3" name="Creator">
    <vt:lpwstr>Adobe InDesign CC 2017 (Windows)</vt:lpwstr>
  </property>
  <property fmtid="{D5CDD505-2E9C-101B-9397-08002B2CF9AE}" pid="4" name="LastSaved">
    <vt:filetime>2020-11-10T00:00:00Z</vt:filetime>
  </property>
  <property fmtid="{D5CDD505-2E9C-101B-9397-08002B2CF9AE}" pid="5" name="ContentTypeId">
    <vt:lpwstr>0x0101007C33703C3DE92E4384AD36031A3AA791</vt:lpwstr>
  </property>
</Properties>
</file>